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1"/>
  </p:notesMasterIdLst>
  <p:sldIdLst>
    <p:sldId id="256" r:id="rId2"/>
    <p:sldId id="259" r:id="rId3"/>
    <p:sldId id="284" r:id="rId4"/>
    <p:sldId id="282" r:id="rId5"/>
    <p:sldId id="285" r:id="rId6"/>
    <p:sldId id="286" r:id="rId7"/>
    <p:sldId id="287" r:id="rId8"/>
    <p:sldId id="279" r:id="rId9"/>
    <p:sldId id="275" r:id="rId10"/>
    <p:sldId id="276" r:id="rId11"/>
    <p:sldId id="280" r:id="rId12"/>
    <p:sldId id="278" r:id="rId13"/>
    <p:sldId id="281" r:id="rId14"/>
    <p:sldId id="288" r:id="rId15"/>
    <p:sldId id="290" r:id="rId16"/>
    <p:sldId id="291" r:id="rId17"/>
    <p:sldId id="283" r:id="rId18"/>
    <p:sldId id="292" r:id="rId19"/>
    <p:sldId id="260" r:id="rId20"/>
    <p:sldId id="266" r:id="rId21"/>
    <p:sldId id="294" r:id="rId22"/>
    <p:sldId id="267" r:id="rId23"/>
    <p:sldId id="293" r:id="rId24"/>
    <p:sldId id="268" r:id="rId25"/>
    <p:sldId id="269" r:id="rId26"/>
    <p:sldId id="270" r:id="rId27"/>
    <p:sldId id="295" r:id="rId28"/>
    <p:sldId id="271" r:id="rId29"/>
    <p:sldId id="265" r:id="rId30"/>
  </p:sldIdLst>
  <p:sldSz cx="12192000" cy="6858000"/>
  <p:notesSz cx="6858000" cy="9144000"/>
  <p:embeddedFontLst>
    <p:embeddedFont>
      <p:font typeface="Cambria Math" panose="02040503050406030204" pitchFamily="18" charset="0"/>
      <p:regular r:id="rId32"/>
    </p:embeddedFont>
    <p:embeddedFont>
      <p:font typeface="맑은 고딕" panose="020B0503020000020004" pitchFamily="50" charset="-127"/>
      <p:regular r:id="rId33"/>
      <p:bold r:id="rId34"/>
    </p:embeddedFont>
    <p:embeddedFont>
      <p:font typeface="에스코어 드림 4 Regular" panose="020B0503030302020204" pitchFamily="34" charset="-127"/>
      <p:regular r:id="rId35"/>
    </p:embeddedFont>
    <p:embeddedFont>
      <p:font typeface="에스코어 드림 5 Medium" panose="020B0503030302020204" pitchFamily="34" charset="-127"/>
      <p:regular r:id="rId36"/>
    </p:embeddedFont>
    <p:embeddedFont>
      <p:font typeface="함초롬돋움" panose="020B0604000101010101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상회" initials="김" lastIdx="1" clrIdx="0">
    <p:extLst>
      <p:ext uri="{19B8F6BF-5375-455C-9EA6-DF929625EA0E}">
        <p15:presenceInfo xmlns:p15="http://schemas.microsoft.com/office/powerpoint/2012/main" userId="S::why750@o365.yonsei.ac.kr::333a4ff8-6ae6-476f-aa17-ffca1f43fc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DBF"/>
    <a:srgbClr val="4C837A"/>
    <a:srgbClr val="FFCC00"/>
    <a:srgbClr val="FFFF00"/>
    <a:srgbClr val="99FF99"/>
    <a:srgbClr val="94FFF6"/>
    <a:srgbClr val="012575"/>
    <a:srgbClr val="E6E6E6"/>
    <a:srgbClr val="0425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49" autoAdjust="0"/>
    <p:restoredTop sz="85765" autoAdjust="0"/>
  </p:normalViewPr>
  <p:slideViewPr>
    <p:cSldViewPr snapToGrid="0">
      <p:cViewPr>
        <p:scale>
          <a:sx n="100" d="100"/>
          <a:sy n="100" d="100"/>
        </p:scale>
        <p:origin x="636" y="312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2410491D-2FD4-9147-9956-C5386756F44E}" type="datetimeFigureOut">
              <a:rPr kumimoji="1" lang="ko-KR" altLang="en-US" smtClean="0"/>
              <a:pPr/>
              <a:t>2021-09-09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EF6C3EBA-53E3-274D-BAA0-86A833DB8830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44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358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621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9375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5824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5824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664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574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54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7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3842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7639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9134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480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8935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241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772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E143A-B00C-4C42-9873-457D06271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5CBEF4-EA2C-4EFA-AFC2-EFF6C1433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938EB-9D0C-4EF7-BF24-8F42A36E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5D15F-43A3-461C-9F9A-3DAECEBB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AEF17-AE55-407A-9A9C-64F79CEC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7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51A68-3BB3-48A5-AB85-EC1DF95A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00007C-1E0A-48B1-93D4-37091461D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00DB2-AD09-4EBA-8C37-79037A1C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509DE-A057-458B-BB49-ECFABCB3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0F694-F47F-4D85-8927-79DDCE2F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59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61D205-1CEC-46D0-BEDE-59428A6E4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3E22D8-4272-4F2F-92CD-EB2EC97D8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965D8-C825-46EB-A596-CADD1A31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6D9DC-5ABC-454E-83AF-25708C56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81BEE-8732-4B7E-910B-B3B9C600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5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4BDF-21EA-41B8-88FF-6A632065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7ECB2-DF4C-476A-8AC7-BE0991ABE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EC10B-83C7-4CE1-8314-D6CA4E7B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8622D-12F6-470D-9FFC-B1DAC4EB4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8F087-AA62-47EE-825C-762F8FBD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03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A563-86A2-4001-AED9-CE97CD8C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C01B8B-4019-459B-B651-966D4C939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DB1A3-584B-4951-B7B0-D6CBA009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34771-9C32-40E0-A821-529687FA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D476A-0B71-49BB-82D5-4C4958B2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1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C9614-AF7D-430A-8722-797C8DCF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026D8-3A2F-4ABC-93EC-B6D93A70D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8A748-F14C-4C69-805A-69997BA0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DDD36-C33D-40DA-9E19-15C635F7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6609B-10EB-4849-9098-5CE6593C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FAA7FE-DF1B-44E4-92F6-0DB1A6DE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5D7A3-8F57-44E7-A94F-D5080ACB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5FE927-5E00-4DB1-B89E-5A4E83725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A1080-53B1-4CB0-AE97-681C0A858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31B25A-A3FB-4400-8A59-36C5B5541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3B8E61-2857-40EC-87DF-0D92FDDD4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91948F-6E6C-4DE2-8F9A-29F3ED14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0B931B-A753-48E8-AF38-41AF0EE1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33463F-BF55-4AC9-9660-E77360AD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0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824A-ABB9-4712-9D2D-89DB0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7E5706-3820-4B1E-AE51-C8881483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C77934-FA02-4125-96F2-37A56680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FF4FC-D456-4144-B4FF-7E5197F2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3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FA2FA0-9692-4F87-9003-4FC6F474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9418B-66C6-48E7-9AA3-12DE8587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487BC-0BD7-47FB-A86A-C33A136E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9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44179-F2E9-4E08-9DF5-0F43D722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513DC-F343-429A-97C0-AEC767E84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D0A89-4A17-4855-90FA-A2D7F5536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7DFEE-26D3-4E00-A675-88AF9001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4EDF85-5F9F-4635-969D-9A2ED1CB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EB58C-08E2-4164-BED2-FE262AE2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1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23999-7D42-436B-A9A1-F46DCBC4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03E7ED-C63E-447F-AD00-E04484EE8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27037F-7E26-4000-B4E5-1008BEE80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76DC45-E746-4561-AE02-3BB0CCB0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2021-09-09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8BC028-90CC-4B2D-A487-91E4B0FF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D0FC6-4A6E-4964-90DE-EE387D31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7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AB893C-6E9E-4617-9071-450E99C4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D64A4-F4E5-4DC1-AB6C-B32BB525B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6B002-DF75-48A6-BB65-15D41F6D9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2BD243E0-B0D1-48A3-9CA5-E65A42EADBB3}" type="datetimeFigureOut">
              <a:rPr lang="ko-KR" altLang="en-US" smtClean="0"/>
              <a:pPr/>
              <a:t>2021-09-09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F807B-05CC-421C-BED6-47411923F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C4580-DE32-4431-9AC4-64AE1269A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112E74B0-2263-412B-BF8A-2611208B83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38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2989E-0D44-4883-B422-9B45D0A18375}"/>
              </a:ext>
            </a:extLst>
          </p:cNvPr>
          <p:cNvSpPr txBox="1"/>
          <p:nvPr/>
        </p:nvSpPr>
        <p:spPr>
          <a:xfrm>
            <a:off x="25399" y="2264642"/>
            <a:ext cx="12192000" cy="117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2021 </a:t>
            </a:r>
            <a:r>
              <a:rPr lang="ko-KR" altLang="en-US" sz="30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빅콘테스트</a:t>
            </a:r>
            <a:r>
              <a:rPr lang="ko-KR" altLang="en-US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::</a:t>
            </a:r>
            <a:r>
              <a:rPr lang="ko-KR" altLang="en-US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홍수</a:t>
            </a:r>
            <a:r>
              <a:rPr lang="en-US" altLang="ko-KR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ZERO </a:t>
            </a:r>
            <a:r>
              <a:rPr lang="ko-KR" altLang="en-US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부문 </a:t>
            </a:r>
            <a:r>
              <a:rPr lang="en-US" altLang="ko-KR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::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실험 설계 및 결과 도출</a:t>
            </a:r>
            <a:endParaRPr lang="en-US" altLang="ko-KR" sz="3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0493D-BA1B-42A7-9A8A-9A285118B62B}"/>
              </a:ext>
            </a:extLst>
          </p:cNvPr>
          <p:cNvCxnSpPr>
            <a:cxnSpLocks/>
          </p:cNvCxnSpPr>
          <p:nvPr/>
        </p:nvCxnSpPr>
        <p:spPr>
          <a:xfrm>
            <a:off x="2915727" y="3640345"/>
            <a:ext cx="6366295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370EB7-77BB-45F0-BCE6-1FD30EA42279}"/>
              </a:ext>
            </a:extLst>
          </p:cNvPr>
          <p:cNvSpPr txBox="1"/>
          <p:nvPr/>
        </p:nvSpPr>
        <p:spPr>
          <a:xfrm>
            <a:off x="0" y="4123426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&lt;</a:t>
            </a:r>
            <a:r>
              <a:rPr lang="ko-KR" altLang="en-US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홍수빅타</a:t>
            </a:r>
            <a:r>
              <a:rPr lang="en-US" altLang="ko-KR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&gt;</a:t>
            </a:r>
          </a:p>
          <a:p>
            <a:pPr algn="ctr"/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팀장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</a:t>
            </a:r>
            <a:r>
              <a:rPr lang="ko-KR" altLang="en-US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오창준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(statco19@gmail.com)</a:t>
            </a:r>
          </a:p>
          <a:p>
            <a:pPr algn="ctr"/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팀원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 : </a:t>
            </a:r>
            <a:r>
              <a:rPr lang="ko-KR" altLang="en-US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권다인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(creamsoffle@yonsei.ac.kr)</a:t>
            </a:r>
          </a:p>
          <a:p>
            <a:pPr algn="ctr"/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팀원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 :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김상회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(why750@yonsei.ac.kr)</a:t>
            </a:r>
          </a:p>
          <a:p>
            <a:pPr algn="ctr"/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팀원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3 :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최현준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(hyunjoonc8@naver.com)</a:t>
            </a:r>
            <a:endParaRPr lang="ko-KR" altLang="en-US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4E7970-B308-480F-ACFD-615808A72BE4}"/>
              </a:ext>
            </a:extLst>
          </p:cNvPr>
          <p:cNvSpPr/>
          <p:nvPr/>
        </p:nvSpPr>
        <p:spPr>
          <a:xfrm>
            <a:off x="1198880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30FE2-DBD9-4695-99FA-228B56B0D0CE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80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0C4AF00B-90E3-6D47-ACF1-1005A4BB494B}"/>
              </a:ext>
            </a:extLst>
          </p:cNvPr>
          <p:cNvSpPr/>
          <p:nvPr/>
        </p:nvSpPr>
        <p:spPr>
          <a:xfrm>
            <a:off x="1079599" y="1866545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예상변수와 예측변수 사이 선형 관계를 다룸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현재 독립변수가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 이상이므로 </a:t>
            </a:r>
            <a:b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다중선형회귀를 사용한다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잔차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제곱의 합이 최소화 되는 </a:t>
            </a: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회귀식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도출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20B4F-B6C7-7D4E-94CA-CD3247500EDA}"/>
              </a:ext>
            </a:extLst>
          </p:cNvPr>
          <p:cNvSpPr txBox="1"/>
          <p:nvPr/>
        </p:nvSpPr>
        <p:spPr>
          <a:xfrm>
            <a:off x="1946189" y="1272364"/>
            <a:ext cx="280066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Linear Regression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D9E796A1-6E86-2C4F-8A1A-02EA64F104C6}"/>
              </a:ext>
            </a:extLst>
          </p:cNvPr>
          <p:cNvSpPr/>
          <p:nvPr/>
        </p:nvSpPr>
        <p:spPr>
          <a:xfrm>
            <a:off x="6651725" y="1866545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분류와 회귀 모두 가능하며 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</a:t>
            </a:r>
            <a:b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이분법적으로 나누어 노드를 이어 나감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모든 노드를 지나야 하기 때문에 </a:t>
            </a: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오버피팅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b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위험이 있어 노드 분할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혹은 노드 당 데이터 최소화가 필요하다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79A23-6EFA-614D-81E1-D115FFEE36C8}"/>
              </a:ext>
            </a:extLst>
          </p:cNvPr>
          <p:cNvSpPr txBox="1"/>
          <p:nvPr/>
        </p:nvSpPr>
        <p:spPr>
          <a:xfrm>
            <a:off x="7532550" y="1272363"/>
            <a:ext cx="306110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Decision Tree Model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id="{0C94037A-17E0-3C47-8A31-B6AEBE760D89}"/>
              </a:ext>
            </a:extLst>
          </p:cNvPr>
          <p:cNvSpPr/>
          <p:nvPr/>
        </p:nvSpPr>
        <p:spPr>
          <a:xfrm>
            <a:off x="1079599" y="4606720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Decision Tree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기반으로 한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Ensemble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기법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비슷한 </a:t>
            </a: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잔차값끼리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군집화 해주기 위해 </a:t>
            </a:r>
            <a:b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한 변수를 선택한 새로운 분류 </a:t>
            </a: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기준값을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b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사용해 샘플을 분리한다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68609-DB54-5D41-9CB4-A9A4102CF43C}"/>
              </a:ext>
            </a:extLst>
          </p:cNvPr>
          <p:cNvSpPr txBox="1"/>
          <p:nvPr/>
        </p:nvSpPr>
        <p:spPr>
          <a:xfrm>
            <a:off x="2015953" y="4053504"/>
            <a:ext cx="2661134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XGB</a:t>
            </a:r>
            <a:r>
              <a:rPr lang="ko-KR" altLang="en-US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Regressor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30" name="사각형: 둥근 모서리 12">
            <a:extLst>
              <a:ext uri="{FF2B5EF4-FFF2-40B4-BE49-F238E27FC236}">
                <a16:creationId xmlns:a16="http://schemas.microsoft.com/office/drawing/2014/main" id="{58491AD9-8094-EF4A-91A8-1D9867AFB00B}"/>
              </a:ext>
            </a:extLst>
          </p:cNvPr>
          <p:cNvSpPr/>
          <p:nvPr/>
        </p:nvSpPr>
        <p:spPr>
          <a:xfrm>
            <a:off x="6688262" y="4606720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Non convex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한 함수의 </a:t>
            </a: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극값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수렴을 확인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랜덤하게 추출한 일부 데이터를 사용해 파라미터를 업데이트해서 속도가 빠르다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하지만 학습 중간 과정에서 결과의 진폭이 크고 불안정하다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E9B08E-1CDF-D24E-9BAF-D9C01D99FCC8}"/>
              </a:ext>
            </a:extLst>
          </p:cNvPr>
          <p:cNvSpPr txBox="1"/>
          <p:nvPr/>
        </p:nvSpPr>
        <p:spPr>
          <a:xfrm>
            <a:off x="7481733" y="4040726"/>
            <a:ext cx="306110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SGD</a:t>
            </a:r>
            <a:r>
              <a:rPr lang="ko-KR" altLang="en-US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Regressor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3A4364-997C-4765-851E-C0A44A8E69EA}"/>
              </a:ext>
            </a:extLst>
          </p:cNvPr>
          <p:cNvSpPr txBox="1"/>
          <p:nvPr/>
        </p:nvSpPr>
        <p:spPr>
          <a:xfrm>
            <a:off x="398462" y="137363"/>
            <a:ext cx="7843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1) 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모델 소개 </a:t>
            </a:r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– </a:t>
            </a:r>
            <a:r>
              <a:rPr lang="en-US" altLang="ko-KR" sz="20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LR, DT, XGB, SGD Regressor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97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0C4AF00B-90E3-6D47-ACF1-1005A4BB494B}"/>
              </a:ext>
            </a:extLst>
          </p:cNvPr>
          <p:cNvSpPr/>
          <p:nvPr/>
        </p:nvSpPr>
        <p:spPr>
          <a:xfrm>
            <a:off x="1079599" y="2763134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포인트 중 일부를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train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나머지를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test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로 사용하는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ML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</a:t>
            </a:r>
            <a:endParaRPr lang="en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Input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변수 </a:t>
            </a:r>
            <a:r>
              <a:rPr lang="en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X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커널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함수로 활용하여 </a:t>
            </a:r>
            <a:r>
              <a:rPr lang="en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Mapping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한 변수를 활용하여 파라미터를 추정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20B4F-B6C7-7D4E-94CA-CD3247500EDA}"/>
              </a:ext>
            </a:extLst>
          </p:cNvPr>
          <p:cNvSpPr txBox="1"/>
          <p:nvPr/>
        </p:nvSpPr>
        <p:spPr>
          <a:xfrm>
            <a:off x="1427597" y="2149891"/>
            <a:ext cx="4025129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Kernel Ridge Regression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D9E796A1-6E86-2C4F-8A1A-02EA64F104C6}"/>
              </a:ext>
            </a:extLst>
          </p:cNvPr>
          <p:cNvSpPr/>
          <p:nvPr/>
        </p:nvSpPr>
        <p:spPr>
          <a:xfrm>
            <a:off x="6651725" y="2763134"/>
            <a:ext cx="4721126" cy="2419698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입력 변수들 간의 비선형 조합이 가능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     &gt;&gt;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가설 공간의 확장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Feature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Extraction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자동으로 수행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하지만 가중치 수치 해석이 난해하며 데이터가 적으면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Overfitting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될 위험이 있다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79A23-6EFA-614D-81E1-D115FFEE36C8}"/>
              </a:ext>
            </a:extLst>
          </p:cNvPr>
          <p:cNvSpPr txBox="1"/>
          <p:nvPr/>
        </p:nvSpPr>
        <p:spPr>
          <a:xfrm>
            <a:off x="8311742" y="2149891"/>
            <a:ext cx="140109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DNN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2E441-EF4A-44AD-B01F-865FBB2A8F9E}"/>
              </a:ext>
            </a:extLst>
          </p:cNvPr>
          <p:cNvSpPr txBox="1"/>
          <p:nvPr/>
        </p:nvSpPr>
        <p:spPr>
          <a:xfrm>
            <a:off x="398461" y="137363"/>
            <a:ext cx="62532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1) 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모델 소개 </a:t>
            </a:r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– </a:t>
            </a:r>
            <a:r>
              <a:rPr lang="en-US" altLang="ko-KR" sz="20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Kernel Ridge, DNN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2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E9DEC6B-608E-7748-A7B4-E650BAFE558B}"/>
                  </a:ext>
                </a:extLst>
              </p:cNvPr>
              <p:cNvSpPr/>
              <p:nvPr/>
            </p:nvSpPr>
            <p:spPr>
              <a:xfrm>
                <a:off x="707387" y="1418344"/>
                <a:ext cx="5136834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𝑅𝑀𝑆𝐸</m:t>
                    </m:r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)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표준편차 역할로 크기 의존적 에러이다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단점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작은 값에 대해서는 에러 값이 작아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FFC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과소예측의 위험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 있다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E9DEC6B-608E-7748-A7B4-E650BAFE5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7" y="1418344"/>
                <a:ext cx="5136834" cy="2439282"/>
              </a:xfrm>
              <a:prstGeom prst="rect">
                <a:avLst/>
              </a:prstGeom>
              <a:blipFill>
                <a:blip r:embed="rId3"/>
                <a:stretch>
                  <a:fillRect l="-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CC6CB24-11A4-F247-AAE6-2AB3E4B98018}"/>
                  </a:ext>
                </a:extLst>
              </p:cNvPr>
              <p:cNvSpPr/>
              <p:nvPr/>
            </p:nvSpPr>
            <p:spPr>
              <a:xfrm>
                <a:off x="6038539" y="1418344"/>
                <a:ext cx="5344473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/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(2)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𝑅𝑀𝑆𝐿𝐸</m:t>
                    </m:r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ko-KR" sz="1800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0" i="0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US" altLang="ko-KR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ko-KR" sz="1800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0" i="0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800" b="0" i="1" smtClean="0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fontAlgn="base"/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fontAlgn="base"/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크기 의존적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상대적 에러이다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pPr fontAlgn="base"/>
                <a:r>
                  <a:rPr lang="ko-KR" altLang="en-US" dirty="0">
                    <a:solidFill>
                      <a:srgbClr val="FFC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과소예측에 페널티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를 두기 때문에 예측이 작게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나오면 피해가 더 큰 현재 상황에 적합하다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CC6CB24-11A4-F247-AAE6-2AB3E4B98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39" y="1418344"/>
                <a:ext cx="5344473" cy="2439282"/>
              </a:xfrm>
              <a:prstGeom prst="rect">
                <a:avLst/>
              </a:prstGeom>
              <a:blipFill>
                <a:blip r:embed="rId4"/>
                <a:stretch>
                  <a:fillRect l="-1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D321CA-357C-024A-8691-8FFF6E67A4F5}"/>
                  </a:ext>
                </a:extLst>
              </p:cNvPr>
              <p:cNvSpPr/>
              <p:nvPr/>
            </p:nvSpPr>
            <p:spPr>
              <a:xfrm>
                <a:off x="707387" y="4099632"/>
                <a:ext cx="5136834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(3)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𝑀𝐴𝑃𝐸</m:t>
                    </m:r>
                    <m:r>
                      <a:rPr lang="en-US" altLang="ko-KR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100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크기 의존적 에러의 단점을 보완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단점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</a:t>
                </a:r>
                <a:r>
                  <a:rPr lang="ko-KR" altLang="en-US" dirty="0" err="1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실제값이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보다 작거나 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이라면 무한대에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가까운 값이 나온다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-&gt; 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해당사항이 아니다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D321CA-357C-024A-8691-8FFF6E67A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7" y="4099632"/>
                <a:ext cx="5136834" cy="2439282"/>
              </a:xfrm>
              <a:prstGeom prst="rect">
                <a:avLst/>
              </a:prstGeom>
              <a:blipFill>
                <a:blip r:embed="rId5"/>
                <a:stretch>
                  <a:fillRect l="-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124C2D-1F99-1544-8913-C1A835DC8D47}"/>
                  </a:ext>
                </a:extLst>
              </p:cNvPr>
              <p:cNvSpPr/>
              <p:nvPr/>
            </p:nvSpPr>
            <p:spPr>
              <a:xfrm>
                <a:off x="6038539" y="4099632"/>
                <a:ext cx="5344472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(4)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=1−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𝑅𝑆𝑆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𝑇𝑆𝑆</m:t>
                        </m:r>
                      </m:den>
                    </m:f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추정한 모델의 주어진 자료에 대한 적합한 정도를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측정하는 척도로 종속변인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 err="1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독립변인의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상관계수가 높을수록 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에 가까워진다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124C2D-1F99-1544-8913-C1A835DC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39" y="4099632"/>
                <a:ext cx="5344472" cy="2439282"/>
              </a:xfrm>
              <a:prstGeom prst="rect">
                <a:avLst/>
              </a:prstGeom>
              <a:blipFill>
                <a:blip r:embed="rId6"/>
                <a:stretch>
                  <a:fillRect l="-1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E63F0A5-E67A-4D27-A1CC-978AE20AD23C}"/>
              </a:ext>
            </a:extLst>
          </p:cNvPr>
          <p:cNvSpPr txBox="1"/>
          <p:nvPr/>
        </p:nvSpPr>
        <p:spPr>
          <a:xfrm>
            <a:off x="398462" y="137363"/>
            <a:ext cx="46942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 Evaluation Metrics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99487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816C4E-A943-4457-BC72-8516018AF16D}"/>
                  </a:ext>
                </a:extLst>
              </p:cNvPr>
              <p:cNvSpPr/>
              <p:nvPr/>
            </p:nvSpPr>
            <p:spPr>
              <a:xfrm>
                <a:off x="707387" y="1418344"/>
                <a:ext cx="5136834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𝑅𝑀𝑆𝐸</m:t>
                    </m:r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)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표준편차 역할로 크기 의존적 에러이다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단점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작은 값에 대해서는 에러 값이 작아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FFC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과소예측의 위험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 있다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816C4E-A943-4457-BC72-8516018AF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7" y="1418344"/>
                <a:ext cx="5136834" cy="2439282"/>
              </a:xfrm>
              <a:prstGeom prst="rect">
                <a:avLst/>
              </a:prstGeom>
              <a:blipFill>
                <a:blip r:embed="rId3"/>
                <a:stretch>
                  <a:fillRect l="-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314C44F-C483-49E5-9E4F-B964818291AE}"/>
                  </a:ext>
                </a:extLst>
              </p:cNvPr>
              <p:cNvSpPr/>
              <p:nvPr/>
            </p:nvSpPr>
            <p:spPr>
              <a:xfrm>
                <a:off x="6038539" y="1418344"/>
                <a:ext cx="5344473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/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(2)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𝑅𝑀𝑆𝐿𝐸</m:t>
                    </m:r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ko-KR" sz="1800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0" i="0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US" altLang="ko-KR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ko-KR" sz="1800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0" i="0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800" b="0" i="1" smtClean="0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fontAlgn="base"/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fontAlgn="base"/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크기 의존적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상대적 에러이다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pPr fontAlgn="base"/>
                <a:r>
                  <a:rPr lang="ko-KR" altLang="en-US" dirty="0">
                    <a:solidFill>
                      <a:srgbClr val="FFC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과소예측에 페널티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를 두기 때문에 예측이 작게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나오면 피해가 더 큰 현재 상황에 적합하다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314C44F-C483-49E5-9E4F-B96481829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39" y="1418344"/>
                <a:ext cx="5344473" cy="2439282"/>
              </a:xfrm>
              <a:prstGeom prst="rect">
                <a:avLst/>
              </a:prstGeom>
              <a:blipFill>
                <a:blip r:embed="rId4"/>
                <a:stretch>
                  <a:fillRect l="-1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A610884-F876-9248-8CF7-78D63E473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21" y="4099660"/>
            <a:ext cx="4680000" cy="1800000"/>
          </a:xfrm>
          <a:prstGeom prst="rect">
            <a:avLst/>
          </a:prstGeom>
          <a:ln>
            <a:solidFill>
              <a:srgbClr val="E1DDBF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E7E0FF-6928-7645-8DC2-9E882FFDD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160" y="4099660"/>
            <a:ext cx="4639469" cy="1800391"/>
          </a:xfrm>
          <a:prstGeom prst="rect">
            <a:avLst/>
          </a:prstGeom>
          <a:ln>
            <a:solidFill>
              <a:srgbClr val="E1DDBF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7DA310-6C58-3146-BB04-B3333DBBDC44}"/>
              </a:ext>
            </a:extLst>
          </p:cNvPr>
          <p:cNvSpPr txBox="1"/>
          <p:nvPr/>
        </p:nvSpPr>
        <p:spPr>
          <a:xfrm>
            <a:off x="608527" y="6126107"/>
            <a:ext cx="11253273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ko-KR" altLang="en-US" sz="20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절대적인</a:t>
            </a:r>
            <a:r>
              <a:rPr kumimoji="1" lang="en-US" altLang="ko-KR" sz="20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kumimoji="1" lang="ko-KR" altLang="en-US" sz="20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오차인 </a:t>
            </a:r>
            <a:r>
              <a:rPr kumimoji="1"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RMSE</a:t>
            </a:r>
            <a:r>
              <a:rPr kumimoji="1"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은 동일</a:t>
            </a:r>
            <a:r>
              <a:rPr kumimoji="1" lang="ko-KR" altLang="en-US" sz="20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하지만 </a:t>
            </a:r>
            <a:r>
              <a:rPr kumimoji="1" lang="en-US" altLang="ko-KR" sz="20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y_true</a:t>
            </a:r>
            <a:r>
              <a:rPr kumimoji="1"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&gt; </a:t>
            </a:r>
            <a:r>
              <a:rPr kumimoji="1" lang="en-US" altLang="ko-KR" sz="20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y_pred</a:t>
            </a:r>
            <a:r>
              <a:rPr kumimoji="1"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인 </a:t>
            </a:r>
            <a:r>
              <a:rPr kumimoji="1"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(a)</a:t>
            </a:r>
            <a:r>
              <a:rPr kumimoji="1"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에서 </a:t>
            </a:r>
            <a:r>
              <a:rPr kumimoji="1"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RMSLE</a:t>
            </a:r>
            <a:r>
              <a:rPr kumimoji="1"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오차가 더 크게 </a:t>
            </a:r>
            <a:r>
              <a:rPr kumimoji="1" lang="ko-KR" altLang="en-US" sz="20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나온다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0C280-CBE7-3840-B618-C62F671F9CB0}"/>
              </a:ext>
            </a:extLst>
          </p:cNvPr>
          <p:cNvSpPr txBox="1"/>
          <p:nvPr/>
        </p:nvSpPr>
        <p:spPr>
          <a:xfrm>
            <a:off x="6033024" y="4099660"/>
            <a:ext cx="535724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(b)</a:t>
            </a:r>
            <a:endParaRPr kumimoji="1" lang="ko-KR" altLang="en-US" sz="20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640B6B-3EB8-3B48-BD75-241AA2352991}"/>
              </a:ext>
            </a:extLst>
          </p:cNvPr>
          <p:cNvSpPr txBox="1"/>
          <p:nvPr/>
        </p:nvSpPr>
        <p:spPr>
          <a:xfrm>
            <a:off x="560085" y="4099660"/>
            <a:ext cx="530915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(a)</a:t>
            </a:r>
            <a:endParaRPr kumimoji="1" lang="ko-KR" altLang="en-US" sz="20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C5CED-9773-42ED-8CFC-0FCDB2D860F7}"/>
              </a:ext>
            </a:extLst>
          </p:cNvPr>
          <p:cNvSpPr txBox="1"/>
          <p:nvPr/>
        </p:nvSpPr>
        <p:spPr>
          <a:xfrm>
            <a:off x="398462" y="137363"/>
            <a:ext cx="46942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 Evaluation Metrics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소개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AE1A07-8714-4DCF-B24B-2B34C21B3400}"/>
              </a:ext>
            </a:extLst>
          </p:cNvPr>
          <p:cNvSpPr/>
          <p:nvPr/>
        </p:nvSpPr>
        <p:spPr>
          <a:xfrm>
            <a:off x="1767682" y="5716380"/>
            <a:ext cx="1458117" cy="183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E21703-42BE-4E2D-8F3B-C59B26C23BA2}"/>
              </a:ext>
            </a:extLst>
          </p:cNvPr>
          <p:cNvSpPr/>
          <p:nvPr/>
        </p:nvSpPr>
        <p:spPr>
          <a:xfrm>
            <a:off x="7220908" y="5716380"/>
            <a:ext cx="1458117" cy="183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37BE37-C420-E042-AF35-A2E333AC549D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3)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클러스터링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21829-0584-4E36-B647-08204CCA2F0E}"/>
              </a:ext>
            </a:extLst>
          </p:cNvPr>
          <p:cNvSpPr txBox="1"/>
          <p:nvPr/>
        </p:nvSpPr>
        <p:spPr>
          <a:xfrm>
            <a:off x="556143" y="1355533"/>
            <a:ext cx="6032818" cy="5221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EDA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결과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지역의 수위 데이터 간 관계성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파악 가능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 &gt;&gt;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 데이터를 클러스터링 한 결과를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input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데이터에 포함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홍수사상번호별 묶음으로 만들고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클러스터 진행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 &gt;&gt;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최적의 군집 개수 찾기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+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결과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one-hot encoding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반영</a:t>
            </a: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시계열 클러스터링 방법</a:t>
            </a: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Clustering: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tslearn.clustering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모듈 이용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Metric: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“soft DTW”</a:t>
            </a:r>
          </a:p>
          <a:p>
            <a:pPr marL="355600" algn="l">
              <a:lnSpc>
                <a:spcPct val="15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기존에 사용되는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Euclidean Distance Matching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 아닌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Dynamic Time Warping Matching (DTW)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이용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630238" indent="-274638" algn="l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&gt;&gt;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시계열 데이터의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개수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/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길이가 다르더라도 패턴에 따른 </a:t>
            </a:r>
            <a:b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유사성을 측정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하여 군집화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630238" indent="-274638" algn="l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&gt;&gt;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실제로 홍수상번호 별로 길이는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30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여개에서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260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여개까지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큰 폭으로 차이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가 있어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Euclidean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적용 불가</a:t>
            </a:r>
            <a:endParaRPr lang="ko-KR" altLang="en-US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pic>
        <p:nvPicPr>
          <p:cNvPr id="2050" name="Picture 2" descr="KDX 소비트렌드 시각화 대상 후기 Part 2 - TooTouch">
            <a:extLst>
              <a:ext uri="{FF2B5EF4-FFF2-40B4-BE49-F238E27FC236}">
                <a16:creationId xmlns:a16="http://schemas.microsoft.com/office/drawing/2014/main" id="{80820554-DAF6-4CE0-95FA-A397323A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06" y="1212309"/>
            <a:ext cx="4701453" cy="31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시계열 데이터로 지난 1학기 온라인 학습환경을 분석해보자! – 고려대학교 디지털정보처">
            <a:extLst>
              <a:ext uri="{FF2B5EF4-FFF2-40B4-BE49-F238E27FC236}">
                <a16:creationId xmlns:a16="http://schemas.microsoft.com/office/drawing/2014/main" id="{FAE2DA8C-0438-4CC9-BE26-739DB9BC9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06" y="4696033"/>
            <a:ext cx="4780280" cy="17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9BD6B1-D4C4-4373-8CED-8D55CA223CAF}"/>
              </a:ext>
            </a:extLst>
          </p:cNvPr>
          <p:cNvSpPr txBox="1"/>
          <p:nvPr/>
        </p:nvSpPr>
        <p:spPr>
          <a:xfrm>
            <a:off x="7618534" y="4339069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12.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시계열 클러스터링 예시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D63A7-049C-47E4-9A72-2B4B810D0F3A}"/>
              </a:ext>
            </a:extLst>
          </p:cNvPr>
          <p:cNvSpPr txBox="1"/>
          <p:nvPr/>
        </p:nvSpPr>
        <p:spPr>
          <a:xfrm>
            <a:off x="7657948" y="6474228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13. Euclidean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DTW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비교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51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D21829-0584-4E36-B647-08204CCA2F0E}"/>
              </a:ext>
            </a:extLst>
          </p:cNvPr>
          <p:cNvSpPr txBox="1"/>
          <p:nvPr/>
        </p:nvSpPr>
        <p:spPr>
          <a:xfrm>
            <a:off x="548791" y="1440575"/>
            <a:ext cx="890000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최적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K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값 선정 지표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에스코어 드림 4 Regular" panose="020B0503030302020204" pitchFamily="34" charset="-127"/>
              </a:rPr>
              <a:t>silhouette_score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이용</a:t>
            </a:r>
            <a:r>
              <a:rPr lang="en-US" altLang="ko-KR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 &gt;&gt; -</a:t>
            </a:r>
            <a:r>
              <a:rPr lang="en-US" altLang="ko-KR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에서 </a:t>
            </a:r>
            <a:r>
              <a:rPr lang="en-US" altLang="ko-KR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-1</a:t>
            </a:r>
            <a:r>
              <a:rPr lang="ko-KR" altLang="en-US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까지의 수치를 갖는다</a:t>
            </a:r>
            <a:r>
              <a:rPr lang="en-US" altLang="ko-KR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266700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+1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가까움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데이터가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클러스터 안에 잘 </a:t>
            </a:r>
            <a:r>
              <a:rPr lang="ko-KR" altLang="en-US" sz="16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속해있고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다른 클러스터와는 멀리 떨어져 있다는 뜻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266700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가까움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클러스터의 경계에 데이터가 위치해 있다는 뜻</a:t>
            </a:r>
            <a:b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-1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가까움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샘플이 잘못된 클러스터에 할당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되었다는 뜻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solidFill>
                <a:srgbClr val="4C837A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solidFill>
                <a:srgbClr val="4C837A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&gt;&gt; K = 3, 4, 5, 6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구간이 적절한 실루엣 점수를 가짐</a:t>
            </a:r>
            <a:endParaRPr lang="en-US" altLang="ko-KR" sz="1600" b="0" dirty="0">
              <a:solidFill>
                <a:srgbClr val="E1DDBF"/>
              </a:solidFill>
              <a:effectLst/>
              <a:latin typeface="Courier New" panose="02070309020205020404" pitchFamily="49" charset="0"/>
              <a:ea typeface="에스코어 드림 4 Regular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E9FC8E-4490-401B-81BF-BDD8830FE746}"/>
              </a:ext>
            </a:extLst>
          </p:cNvPr>
          <p:cNvGrpSpPr/>
          <p:nvPr/>
        </p:nvGrpSpPr>
        <p:grpSpPr>
          <a:xfrm>
            <a:off x="6438883" y="3020068"/>
            <a:ext cx="5204326" cy="3426891"/>
            <a:chOff x="6438883" y="3138458"/>
            <a:chExt cx="5204326" cy="34268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2B7EE8-DCD6-446E-B91C-0050351F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8883" y="3138458"/>
              <a:ext cx="5204326" cy="342689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F11EF5-446A-43DE-A061-19D10A1AEC37}"/>
                </a:ext>
              </a:extLst>
            </p:cNvPr>
            <p:cNvSpPr/>
            <p:nvPr/>
          </p:nvSpPr>
          <p:spPr>
            <a:xfrm>
              <a:off x="6898105" y="3208421"/>
              <a:ext cx="2550695" cy="2574634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68DCEA-9362-4AEB-8EFE-3606E92A5F9D}"/>
              </a:ext>
            </a:extLst>
          </p:cNvPr>
          <p:cNvSpPr txBox="1"/>
          <p:nvPr/>
        </p:nvSpPr>
        <p:spPr>
          <a:xfrm>
            <a:off x="398461" y="137363"/>
            <a:ext cx="90503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3)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클러스터링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(clustering/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지역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clustering.ipynb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2A74D-9600-4BBE-A415-915CA99BB64F}"/>
              </a:ext>
            </a:extLst>
          </p:cNvPr>
          <p:cNvSpPr txBox="1"/>
          <p:nvPr/>
        </p:nvSpPr>
        <p:spPr>
          <a:xfrm>
            <a:off x="7392348" y="6513272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14.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시계열 클러스터링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991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D21829-0584-4E36-B647-08204CCA2F0E}"/>
              </a:ext>
            </a:extLst>
          </p:cNvPr>
          <p:cNvSpPr txBox="1"/>
          <p:nvPr/>
        </p:nvSpPr>
        <p:spPr>
          <a:xfrm>
            <a:off x="955768" y="1440575"/>
            <a:ext cx="3197709" cy="430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K= 3, 4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일 때의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cluster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결과</a:t>
            </a:r>
            <a:endParaRPr lang="en-US" altLang="ko-KR" sz="1600" b="0" dirty="0">
              <a:solidFill>
                <a:srgbClr val="E1DDB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3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4E914B-CCAF-4882-8C5C-B13C0B038205}"/>
              </a:ext>
            </a:extLst>
          </p:cNvPr>
          <p:cNvGrpSpPr/>
          <p:nvPr/>
        </p:nvGrpSpPr>
        <p:grpSpPr>
          <a:xfrm>
            <a:off x="955768" y="2236643"/>
            <a:ext cx="10545404" cy="3413003"/>
            <a:chOff x="955768" y="2613543"/>
            <a:chExt cx="10545404" cy="341300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3EE470-1183-4953-94D1-8804D4B93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768" y="2613544"/>
              <a:ext cx="5140232" cy="340131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0EC26E-FDAC-41E6-9BFC-07F3A423F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0941" y="2613543"/>
              <a:ext cx="5140231" cy="341300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E50A3A-9ECA-44F7-B4EF-ECEBCBAC30B9}"/>
              </a:ext>
            </a:extLst>
          </p:cNvPr>
          <p:cNvSpPr txBox="1"/>
          <p:nvPr/>
        </p:nvSpPr>
        <p:spPr>
          <a:xfrm>
            <a:off x="398461" y="137363"/>
            <a:ext cx="82752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3)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클러스터링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(clustering/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지역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clustering.ipynb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024597-C895-4952-B59F-4F93D637BB55}"/>
              </a:ext>
            </a:extLst>
          </p:cNvPr>
          <p:cNvSpPr txBox="1"/>
          <p:nvPr/>
        </p:nvSpPr>
        <p:spPr>
          <a:xfrm>
            <a:off x="1877186" y="5649646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15. k=3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일 때 군집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BD56C5-0A50-4C44-B16A-8E4F99ABC356}"/>
              </a:ext>
            </a:extLst>
          </p:cNvPr>
          <p:cNvSpPr txBox="1"/>
          <p:nvPr/>
        </p:nvSpPr>
        <p:spPr>
          <a:xfrm>
            <a:off x="7282358" y="5649646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16. k=4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일 때 군집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22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2CB169-4285-4EF2-9C0A-FFBF6AF409FF}"/>
              </a:ext>
            </a:extLst>
          </p:cNvPr>
          <p:cNvGrpSpPr/>
          <p:nvPr/>
        </p:nvGrpSpPr>
        <p:grpSpPr>
          <a:xfrm>
            <a:off x="955768" y="2239468"/>
            <a:ext cx="10663020" cy="3410178"/>
            <a:chOff x="781159" y="2372877"/>
            <a:chExt cx="10663020" cy="34101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CD31545-30B0-4E89-890C-395A65E3F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159" y="2372877"/>
              <a:ext cx="5164182" cy="34101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BF8C39-200A-4CF9-8323-0B9317E3B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5"/>
            <a:stretch/>
          </p:blipFill>
          <p:spPr>
            <a:xfrm>
              <a:off x="6279997" y="2372877"/>
              <a:ext cx="5164182" cy="3410178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4521543-2C69-49FE-8E0F-6971FC27FEF7}"/>
              </a:ext>
            </a:extLst>
          </p:cNvPr>
          <p:cNvSpPr txBox="1"/>
          <p:nvPr/>
        </p:nvSpPr>
        <p:spPr>
          <a:xfrm>
            <a:off x="955768" y="1440575"/>
            <a:ext cx="3197709" cy="430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K= 5, 6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일 때의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cluster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결과</a:t>
            </a:r>
            <a:endParaRPr lang="en-US" altLang="ko-KR" sz="1600" b="0" dirty="0">
              <a:solidFill>
                <a:srgbClr val="E1DDB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7B9A66-4AE1-426A-8249-A6919EE27585}"/>
              </a:ext>
            </a:extLst>
          </p:cNvPr>
          <p:cNvSpPr txBox="1"/>
          <p:nvPr/>
        </p:nvSpPr>
        <p:spPr>
          <a:xfrm>
            <a:off x="7387999" y="5649646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18. k=6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일 때 군집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6250EB-35FF-4B43-92DD-D3EB6FD0F23A}"/>
              </a:ext>
            </a:extLst>
          </p:cNvPr>
          <p:cNvSpPr txBox="1"/>
          <p:nvPr/>
        </p:nvSpPr>
        <p:spPr>
          <a:xfrm>
            <a:off x="1889161" y="5649646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17. k=5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일 때 군집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1B723C-C7E7-4144-9E45-018F1E2600A7}"/>
              </a:ext>
            </a:extLst>
          </p:cNvPr>
          <p:cNvSpPr txBox="1"/>
          <p:nvPr/>
        </p:nvSpPr>
        <p:spPr>
          <a:xfrm>
            <a:off x="398461" y="137363"/>
            <a:ext cx="82752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3)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클러스터링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(clustering/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지역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clustering.ipynb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96983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D21829-0584-4E36-B647-08204CCA2F0E}"/>
              </a:ext>
            </a:extLst>
          </p:cNvPr>
          <p:cNvSpPr txBox="1"/>
          <p:nvPr/>
        </p:nvSpPr>
        <p:spPr>
          <a:xfrm>
            <a:off x="548791" y="1440575"/>
            <a:ext cx="4912209" cy="430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b="0" dirty="0">
                <a:solidFill>
                  <a:srgbClr val="E1DDB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Label </a:t>
            </a:r>
            <a:r>
              <a:rPr lang="ko-KR" altLang="en-US" sz="1600" b="0" dirty="0">
                <a:solidFill>
                  <a:srgbClr val="E1DDB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결과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input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data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에 알맞게 더미화</a:t>
            </a:r>
            <a:endParaRPr lang="en-US" altLang="ko-KR" sz="1600" b="0" dirty="0">
              <a:solidFill>
                <a:srgbClr val="E1DDB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3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9CE814-F3C0-41E6-BA80-28CE6EB2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8" y="3243203"/>
            <a:ext cx="4646697" cy="169371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D2FA1E9-F5AA-4585-8691-591893EA7AF7}"/>
              </a:ext>
            </a:extLst>
          </p:cNvPr>
          <p:cNvSpPr/>
          <p:nvPr/>
        </p:nvSpPr>
        <p:spPr>
          <a:xfrm>
            <a:off x="5328980" y="4079656"/>
            <a:ext cx="677927" cy="443260"/>
          </a:xfrm>
          <a:prstGeom prst="rightArrow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FD267-55A6-46B1-B968-33BEAD38D7EA}"/>
              </a:ext>
            </a:extLst>
          </p:cNvPr>
          <p:cNvSpPr txBox="1"/>
          <p:nvPr/>
        </p:nvSpPr>
        <p:spPr>
          <a:xfrm>
            <a:off x="1228198" y="4936918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18. k=3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일 때 군집 별 데이터 개수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C8339C-23D1-4431-B8A5-3BD5C4C6C54F}"/>
              </a:ext>
            </a:extLst>
          </p:cNvPr>
          <p:cNvSpPr txBox="1"/>
          <p:nvPr/>
        </p:nvSpPr>
        <p:spPr>
          <a:xfrm>
            <a:off x="7262823" y="6096779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19.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군집화 결과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one-hot encoding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코드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7D6804-CDCF-4661-B74A-8E7C8D6AD9D1}"/>
              </a:ext>
            </a:extLst>
          </p:cNvPr>
          <p:cNvSpPr txBox="1"/>
          <p:nvPr/>
        </p:nvSpPr>
        <p:spPr>
          <a:xfrm>
            <a:off x="398461" y="137363"/>
            <a:ext cx="82752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3)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클러스터링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(clustering/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지역 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clustering.ipynb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D47EEC0-F58A-4434-ACF2-CFC3D694D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239" y="1561439"/>
            <a:ext cx="4104564" cy="45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79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4" y="1367392"/>
            <a:ext cx="11042295" cy="257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본 실험의 모델들은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시퀀스를 인식할 수 없는 모델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들이다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하지만 홍수 데이터의 경우 홍수사상번호에 따라 </a:t>
            </a:r>
            <a:b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이어지는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시퀀스 데이터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이기 때문에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앞과 뒤의 데이터를 시프트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하여 전해주면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모델이 시퀀스 데이터를 </a:t>
            </a:r>
            <a:b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인식할 수 있을 것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이라 판단하였다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별로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pandas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라이브러리의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shift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사용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하여 직전과 직후의 데이터 값을 붙여주었다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이때 </a:t>
            </a:r>
            <a:b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홍수사상번호의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제일 앞과 제일 뒤의 데이터는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nan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값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 되기 때문에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첫번째 유입량 예측은 두번째 유입량 </a:t>
            </a:r>
            <a:b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예측 값으로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대체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하고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마지막 유입량 예측은 마지막에서 두번째 유입량 예측 값으로 대체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8E6F3D9-17C2-4CE5-9C08-037ED6D7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2" y="4088194"/>
            <a:ext cx="4792276" cy="2245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9511BC-ED62-46B4-BDBB-77C7E56D44F2}"/>
              </a:ext>
            </a:extLst>
          </p:cNvPr>
          <p:cNvSpPr txBox="1"/>
          <p:nvPr/>
        </p:nvSpPr>
        <p:spPr>
          <a:xfrm>
            <a:off x="4365280" y="6331100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20.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shift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코드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242E4-696D-42E2-9229-E3F816B8AA54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4)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데이터 시프트</a:t>
            </a:r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(shift)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02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93136-34F5-4B95-A33C-8219A9F04476}"/>
              </a:ext>
            </a:extLst>
          </p:cNvPr>
          <p:cNvSpPr/>
          <p:nvPr/>
        </p:nvSpPr>
        <p:spPr>
          <a:xfrm>
            <a:off x="5435599" y="4517069"/>
            <a:ext cx="6756401" cy="1794831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50" name="Picture 2" descr="Water Dam HD desktop wallpapers : High Definition : Fullscreen">
            <a:extLst>
              <a:ext uri="{FF2B5EF4-FFF2-40B4-BE49-F238E27FC236}">
                <a16:creationId xmlns:a16="http://schemas.microsoft.com/office/drawing/2014/main" id="{A2A66168-F68E-410A-AA15-CF864E03C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1" b="27045"/>
          <a:stretch/>
        </p:blipFill>
        <p:spPr bwMode="auto">
          <a:xfrm>
            <a:off x="0" y="0"/>
            <a:ext cx="12192000" cy="355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B224BC-F867-4269-9EFC-2E8266DBFC8E}"/>
              </a:ext>
            </a:extLst>
          </p:cNvPr>
          <p:cNvSpPr txBox="1"/>
          <p:nvPr/>
        </p:nvSpPr>
        <p:spPr>
          <a:xfrm>
            <a:off x="5384799" y="3966504"/>
            <a:ext cx="244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Contents</a:t>
            </a:r>
            <a:endParaRPr lang="ko-KR" altLang="en-US" sz="24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68ED8-8B93-473E-AD6F-8C4580A80C36}"/>
              </a:ext>
            </a:extLst>
          </p:cNvPr>
          <p:cNvSpPr txBox="1"/>
          <p:nvPr/>
        </p:nvSpPr>
        <p:spPr>
          <a:xfrm>
            <a:off x="5944797" y="4671685"/>
            <a:ext cx="5486400" cy="142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설명</a:t>
            </a:r>
            <a:r>
              <a:rPr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및 </a:t>
            </a:r>
            <a:r>
              <a:rPr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EDA</a:t>
            </a:r>
            <a:r>
              <a:rPr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endParaRPr lang="en-US" altLang="ko-KR" sz="2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실험 설계</a:t>
            </a:r>
            <a:endParaRPr lang="en-US" altLang="ko-KR" sz="2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58426-23CD-4BFC-A271-45283A71E203}"/>
              </a:ext>
            </a:extLst>
          </p:cNvPr>
          <p:cNvCxnSpPr>
            <a:cxnSpLocks/>
          </p:cNvCxnSpPr>
          <p:nvPr/>
        </p:nvCxnSpPr>
        <p:spPr>
          <a:xfrm>
            <a:off x="5755015" y="4787900"/>
            <a:ext cx="0" cy="1236677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92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4" y="1446422"/>
            <a:ext cx="11104156" cy="186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현재 홍수 데이터의 경우 대부분이 왼쪽에 몰려 있는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편향된 데이터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하지만 머신러닝은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데이터가 정규 </a:t>
            </a:r>
            <a:b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분포를 따를 때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더 학습이 잘 되기 때문에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데이터를 로그 변환 시켜 줌으로써 정규 분포에 가깝게 만들어준다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이때 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값은 로그 변환이 안되기 때문에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각 칼럼 별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min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값으로 빼고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0.01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더한 후 로그 변환을 진행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b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원래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이었던 데이터는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_zero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칼럼을 만들어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표시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하여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해당 값이 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값이었던 것을 인식할 수 있도록 하였다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8BC011-88CF-42EA-84FA-7A868430DB3C}"/>
              </a:ext>
            </a:extLst>
          </p:cNvPr>
          <p:cNvGrpSpPr/>
          <p:nvPr/>
        </p:nvGrpSpPr>
        <p:grpSpPr>
          <a:xfrm>
            <a:off x="570708" y="3832457"/>
            <a:ext cx="5064254" cy="2153034"/>
            <a:chOff x="5919727" y="3832456"/>
            <a:chExt cx="6105525" cy="25957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FCD049-FDAF-4D6D-A114-9B81C0356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9727" y="3832456"/>
              <a:ext cx="6105525" cy="2266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7F39D-1D9F-4C2D-8206-D1899980625B}"/>
                </a:ext>
              </a:extLst>
            </p:cNvPr>
            <p:cNvSpPr txBox="1"/>
            <p:nvPr/>
          </p:nvSpPr>
          <p:spPr>
            <a:xfrm>
              <a:off x="6345220" y="6099406"/>
              <a:ext cx="5254539" cy="32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21.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강우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(B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지역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)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히스토그램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원본 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좌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)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 로그 변환 후 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우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1B6394-A976-4475-809B-EB6B88CEDECF}"/>
              </a:ext>
            </a:extLst>
          </p:cNvPr>
          <p:cNvGrpSpPr/>
          <p:nvPr/>
        </p:nvGrpSpPr>
        <p:grpSpPr>
          <a:xfrm>
            <a:off x="6024418" y="4088123"/>
            <a:ext cx="5837382" cy="1350778"/>
            <a:chOff x="6024418" y="4088123"/>
            <a:chExt cx="5837382" cy="1350778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966262B5-F9B8-47DD-987A-397E6EFD5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4418" y="4088123"/>
              <a:ext cx="5837382" cy="10780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6458F0-9CBD-4DA0-8F36-BBE4ED91EF2D}"/>
                </a:ext>
              </a:extLst>
            </p:cNvPr>
            <p:cNvSpPr txBox="1"/>
            <p:nvPr/>
          </p:nvSpPr>
          <p:spPr>
            <a:xfrm>
              <a:off x="7263190" y="5166198"/>
              <a:ext cx="3359838" cy="27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22.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로그 변환 코드</a:t>
              </a:r>
              <a:endPara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455754-F70E-4973-A7C1-5BC03F8DE006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5)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로그 변환</a:t>
            </a:r>
          </a:p>
        </p:txBody>
      </p:sp>
    </p:spTree>
    <p:extLst>
      <p:ext uri="{BB962C8B-B14F-4D97-AF65-F5344CB8AC3E}">
        <p14:creationId xmlns:p14="http://schemas.microsoft.com/office/powerpoint/2010/main" val="3868825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4" y="1598302"/>
            <a:ext cx="6468655" cy="258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EDA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결과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값과 유입량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은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매우 비슷한 방향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움직이는 것을 확인할 수 있었으며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또한 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scatter plot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</a:t>
            </a:r>
            <a:b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확인하였을 때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convex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한 관계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보였다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이때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데이터를 제곱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한다면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좀 더 선형 적인 관계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얻을 수 있었다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따라서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제곱한 값을 칼럼으로 </a:t>
            </a:r>
            <a:b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추가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해 주었다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55754-F70E-4973-A7C1-5BC03F8DE006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6)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2800" dirty="0" err="1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제곱값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추가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54F7F0-D684-4349-BBD2-3E29029D954F}"/>
              </a:ext>
            </a:extLst>
          </p:cNvPr>
          <p:cNvGrpSpPr/>
          <p:nvPr/>
        </p:nvGrpSpPr>
        <p:grpSpPr>
          <a:xfrm>
            <a:off x="7602488" y="1598302"/>
            <a:ext cx="4098567" cy="4088384"/>
            <a:chOff x="6214798" y="1467556"/>
            <a:chExt cx="4098567" cy="40883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F05196C-1F02-45FB-A862-19601DB7AA58}"/>
                </a:ext>
              </a:extLst>
            </p:cNvPr>
            <p:cNvGrpSpPr/>
            <p:nvPr/>
          </p:nvGrpSpPr>
          <p:grpSpPr>
            <a:xfrm>
              <a:off x="6214798" y="1939368"/>
              <a:ext cx="4098567" cy="3616572"/>
              <a:chOff x="6214798" y="1939368"/>
              <a:chExt cx="4098567" cy="3616572"/>
            </a:xfrm>
          </p:grpSpPr>
          <p:pic>
            <p:nvPicPr>
              <p:cNvPr id="17" name="Picture 14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830944C8-5669-4131-A8D0-AF26B35152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14798" y="3727140"/>
                <a:ext cx="4098567" cy="1828800"/>
              </a:xfrm>
              <a:prstGeom prst="rect">
                <a:avLst/>
              </a:prstGeom>
            </p:spPr>
          </p:pic>
          <p:pic>
            <p:nvPicPr>
              <p:cNvPr id="18" name="Picture 10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77D9A644-3457-4433-8F4A-C581D168F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4798" y="1939368"/>
                <a:ext cx="4098567" cy="182879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15EE7B-5C35-487C-A44E-24BE85F51CDE}"/>
                    </a:ext>
                  </a:extLst>
                </p:cNvPr>
                <p:cNvSpPr txBox="1"/>
                <p:nvPr/>
              </p:nvSpPr>
              <p:spPr>
                <a:xfrm>
                  <a:off x="6988333" y="1467556"/>
                  <a:ext cx="2551495" cy="460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E1DDBF"/>
                          </a:solidFill>
                          <a:latin typeface="Cambria Math" panose="02040503050406030204" pitchFamily="18" charset="0"/>
                          <a:ea typeface="Microsoft GothicNeo Light" panose="020B0503020000020004" pitchFamily="34" charset="-127"/>
                          <a:cs typeface="Microsoft GothicNeo Light" panose="020B0503020000020004" pitchFamily="34" charset="-127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sz="2000" b="0" dirty="0">
                      <a:solidFill>
                        <a:srgbClr val="4C83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 변환 적용</a:t>
                  </a:r>
                  <a:endParaRPr lang="en-US" sz="2000" b="0" dirty="0">
                    <a:solidFill>
                      <a:srgbClr val="4C83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15EE7B-5C35-487C-A44E-24BE85F51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8333" y="1467556"/>
                  <a:ext cx="2551495" cy="460575"/>
                </a:xfrm>
                <a:prstGeom prst="rect">
                  <a:avLst/>
                </a:prstGeom>
                <a:blipFill>
                  <a:blip r:embed="rId4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B0AB3AA-9A00-4BD8-86B9-D6C2D5F71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388" y="4735304"/>
            <a:ext cx="4182612" cy="13733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E690D6-77CF-4F23-9E3D-1BC41424D2B0}"/>
              </a:ext>
            </a:extLst>
          </p:cNvPr>
          <p:cNvSpPr txBox="1"/>
          <p:nvPr/>
        </p:nvSpPr>
        <p:spPr>
          <a:xfrm>
            <a:off x="8003072" y="5686677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23.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^2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 scatter plot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C86A0-A303-40E8-A158-7A60564913E2}"/>
              </a:ext>
            </a:extLst>
          </p:cNvPr>
          <p:cNvSpPr txBox="1"/>
          <p:nvPr/>
        </p:nvSpPr>
        <p:spPr>
          <a:xfrm>
            <a:off x="2355996" y="6108699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24. x^2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칼럼 추가 코드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13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775696" y="1417345"/>
            <a:ext cx="6281331" cy="478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</a:t>
            </a: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61950" indent="-361950" algn="l">
              <a:lnSpc>
                <a:spcPct val="130000"/>
              </a:lnSpc>
            </a:pP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1) Machine Learning : LR (Linear Regression), DT (Decision Tree), SGDRegressor, </a:t>
            </a:r>
            <a:r>
              <a:rPr lang="en-US" altLang="ko-KR" sz="14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KernelRidge</a:t>
            </a:r>
            <a:endParaRPr lang="en-US" altLang="ko-KR" sz="14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2) Deep Learning : DNN (Deep Neural Network)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평가 척도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RMSE, RMSLE, R2_score, MAPE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 Scaler : Standard Scaler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사용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(DNN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경우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Robust Scaler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사용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180975" indent="-180975" algn="l">
              <a:lnSpc>
                <a:spcPct val="13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평가 방법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모든 홍수사상번호를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돌아가며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target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설정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하고 </a:t>
            </a:r>
            <a:b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나머지 데이터로 학습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후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target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대한 예측 결과로 평가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한다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b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ex) 1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홍수사상번호를 제외한 데이터로 모델을 학습 후 </a:t>
            </a:r>
            <a:b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홍수사상번호에 대해 예측을 진행한다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실험을 진행한 방법은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총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15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이며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model code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는 다음과 같다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318B66-E9D7-4A95-86BB-2EEF0EC5230C}"/>
              </a:ext>
            </a:extLst>
          </p:cNvPr>
          <p:cNvGrpSpPr/>
          <p:nvPr/>
        </p:nvGrpSpPr>
        <p:grpSpPr>
          <a:xfrm>
            <a:off x="7604125" y="2149891"/>
            <a:ext cx="4257675" cy="3633164"/>
            <a:chOff x="7604125" y="2149891"/>
            <a:chExt cx="4257675" cy="363316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C4B9C-C7D4-4240-BAAC-B2E71F2B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125" y="2149891"/>
              <a:ext cx="4257675" cy="33718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D27032-0ED6-41B0-ACEF-AA40F4CB0BFE}"/>
                </a:ext>
              </a:extLst>
            </p:cNvPr>
            <p:cNvSpPr txBox="1"/>
            <p:nvPr/>
          </p:nvSpPr>
          <p:spPr>
            <a:xfrm>
              <a:off x="8053043" y="5510352"/>
              <a:ext cx="3359838" cy="27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25.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모델 코드 표</a:t>
              </a:r>
              <a:endPara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7ABA62-2702-4890-9B1B-B2E62059B6A9}"/>
              </a:ext>
            </a:extLst>
          </p:cNvPr>
          <p:cNvSpPr txBox="1"/>
          <p:nvPr/>
        </p:nvSpPr>
        <p:spPr>
          <a:xfrm>
            <a:off x="398461" y="137363"/>
            <a:ext cx="100695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7)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최종 실험 설계 </a:t>
            </a:r>
            <a:r>
              <a:rPr lang="en-US" altLang="ko-KR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(models/1.Machine </a:t>
            </a:r>
            <a:r>
              <a:rPr lang="en-US" altLang="ko-KR" sz="1600" dirty="0" err="1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Learning.ipynb</a:t>
            </a:r>
            <a:r>
              <a:rPr lang="en-US" altLang="ko-KR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&amp; models/2.Deep </a:t>
            </a:r>
            <a:r>
              <a:rPr lang="en-US" altLang="ko-KR" sz="1600" dirty="0" err="1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Learning.ipynb</a:t>
            </a:r>
            <a:r>
              <a:rPr lang="en-US" altLang="ko-KR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5500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685827-FDCF-4D54-8BBF-659A28CC7EFE}"/>
              </a:ext>
            </a:extLst>
          </p:cNvPr>
          <p:cNvSpPr/>
          <p:nvPr/>
        </p:nvSpPr>
        <p:spPr>
          <a:xfrm>
            <a:off x="0" y="1572006"/>
            <a:ext cx="3716273" cy="1462806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lvl="2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분석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257300" lvl="2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타겟 예측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632D6-6077-9C47-8AF6-0B4EB8B84A92}"/>
              </a:ext>
            </a:extLst>
          </p:cNvPr>
          <p:cNvSpPr txBox="1"/>
          <p:nvPr/>
        </p:nvSpPr>
        <p:spPr>
          <a:xfrm>
            <a:off x="315478" y="0"/>
            <a:ext cx="2449902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실험 결과</a:t>
            </a:r>
            <a:endParaRPr lang="en-US" altLang="ko-KR" sz="3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C170BD-BF7E-4DB2-83F4-3E38A8BD5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51"/>
          <a:stretch/>
        </p:blipFill>
        <p:spPr>
          <a:xfrm>
            <a:off x="6338887" y="0"/>
            <a:ext cx="5853113" cy="68580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CED2F1-DFDA-4485-B4E4-30EB78E4C3E8}"/>
              </a:ext>
            </a:extLst>
          </p:cNvPr>
          <p:cNvCxnSpPr>
            <a:cxnSpLocks/>
          </p:cNvCxnSpPr>
          <p:nvPr/>
        </p:nvCxnSpPr>
        <p:spPr>
          <a:xfrm>
            <a:off x="736554" y="1955613"/>
            <a:ext cx="0" cy="780260"/>
          </a:xfrm>
          <a:prstGeom prst="line">
            <a:avLst/>
          </a:prstGeom>
          <a:ln w="9525"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73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6720497" y="2319465"/>
            <a:ext cx="5242904" cy="294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l">
              <a:lnSpc>
                <a:spcPct val="13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①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여러 모델로 다양한 경우에 대해 실험을 진행한 결과 </a:t>
            </a:r>
            <a:b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DNN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모델이 압도적으로 좋은 성과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냈다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266700" indent="-266700" algn="l">
              <a:lnSpc>
                <a:spcPct val="13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②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다음으로는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LR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SGD Regressor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가 성능이 좋았으며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XGB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는 대부분의 경우에서 비슷한 성능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보였다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266700" indent="-266700" algn="l">
              <a:lnSpc>
                <a:spcPct val="13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③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선형 모델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에서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클러스터링 추가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추가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그리고 수위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제곱 칼럼 추가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가 합쳐 졌을 때 </a:t>
            </a:r>
            <a:b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성능이 개선됨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보였다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07F9E6-F2B6-4C2F-AD95-5AC307C7CFB5}"/>
              </a:ext>
            </a:extLst>
          </p:cNvPr>
          <p:cNvGrpSpPr/>
          <p:nvPr/>
        </p:nvGrpSpPr>
        <p:grpSpPr>
          <a:xfrm>
            <a:off x="374124" y="1291503"/>
            <a:ext cx="6200847" cy="5265847"/>
            <a:chOff x="514166" y="1291503"/>
            <a:chExt cx="6366925" cy="540688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7726600-FB51-4712-955E-CD52919C8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166" y="1291503"/>
              <a:ext cx="6366925" cy="25670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2A304AF-C93A-4EE3-9BEB-B0DC8B1C7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166" y="3858593"/>
              <a:ext cx="6366925" cy="25670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69BA-2055-44BB-980A-1C5FC42F5CA5}"/>
                </a:ext>
              </a:extLst>
            </p:cNvPr>
            <p:cNvSpPr txBox="1"/>
            <p:nvPr/>
          </p:nvSpPr>
          <p:spPr>
            <a:xfrm>
              <a:off x="2017709" y="6425683"/>
              <a:ext cx="3359838" cy="27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26.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최종 결과</a:t>
              </a:r>
              <a:endPara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7E9D6A-29E9-4E34-9176-5A4ABFB8B5B0}"/>
                </a:ext>
              </a:extLst>
            </p:cNvPr>
            <p:cNvSpPr/>
            <p:nvPr/>
          </p:nvSpPr>
          <p:spPr>
            <a:xfrm>
              <a:off x="5013155" y="3858592"/>
              <a:ext cx="1861416" cy="25775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67D87FC-51EB-433D-B076-B8EE29A11A98}"/>
                </a:ext>
              </a:extLst>
            </p:cNvPr>
            <p:cNvSpPr/>
            <p:nvPr/>
          </p:nvSpPr>
          <p:spPr>
            <a:xfrm>
              <a:off x="5013155" y="3070861"/>
              <a:ext cx="1861416" cy="7772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0DBA5E4-D7DB-4BC8-AF5C-6842C3EC161D}"/>
                </a:ext>
              </a:extLst>
            </p:cNvPr>
            <p:cNvSpPr/>
            <p:nvPr/>
          </p:nvSpPr>
          <p:spPr>
            <a:xfrm>
              <a:off x="1339215" y="3070861"/>
              <a:ext cx="1861416" cy="7772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78B13-9DEE-4526-B330-E7001EADD937}"/>
              </a:ext>
            </a:extLst>
          </p:cNvPr>
          <p:cNvSpPr txBox="1"/>
          <p:nvPr/>
        </p:nvSpPr>
        <p:spPr>
          <a:xfrm>
            <a:off x="398462" y="137363"/>
            <a:ext cx="104981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결과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결과 분석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(models/3.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결과 분석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ipynb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98117-EF56-4FCA-B6A1-CB11C250D649}"/>
              </a:ext>
            </a:extLst>
          </p:cNvPr>
          <p:cNvSpPr txBox="1"/>
          <p:nvPr/>
        </p:nvSpPr>
        <p:spPr>
          <a:xfrm>
            <a:off x="4749409" y="3755237"/>
            <a:ext cx="447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BE96FF-9D4C-4290-8FA2-E08350EC1776}"/>
              </a:ext>
            </a:extLst>
          </p:cNvPr>
          <p:cNvSpPr txBox="1"/>
          <p:nvPr/>
        </p:nvSpPr>
        <p:spPr>
          <a:xfrm>
            <a:off x="4662971" y="2753065"/>
            <a:ext cx="447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D3B706-67E5-4854-8E19-FCD3F3658FCC}"/>
              </a:ext>
            </a:extLst>
          </p:cNvPr>
          <p:cNvSpPr txBox="1"/>
          <p:nvPr/>
        </p:nvSpPr>
        <p:spPr>
          <a:xfrm>
            <a:off x="1032126" y="2762280"/>
            <a:ext cx="447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107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9D69BA-2055-44BB-980A-1C5FC42F5CA5}"/>
              </a:ext>
            </a:extLst>
          </p:cNvPr>
          <p:cNvSpPr txBox="1"/>
          <p:nvPr/>
        </p:nvSpPr>
        <p:spPr>
          <a:xfrm>
            <a:off x="987080" y="5545777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27. DNN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결과 표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5105400" y="2281482"/>
            <a:ext cx="6985000" cy="293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최종 결과 분석에서는 가장 성능이 좋은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DNN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모델을 사용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RMSE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기준으로 오름차순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하였을 때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데이터와 수위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제곱 데이터를 추가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하였을 때가 성능이 가장 높게 나왔다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RMSLE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는 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RMSE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와 비교했을 때 상대적 에러를 측정하여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Under Estimation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더 큰 페널티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주게 된다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RMSLE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기준으로 보았을 때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데이터만 추가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했을 때 성능이 가장 높게 나왔다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0EC4F1-DAB6-4DD9-B71F-BAE2C1C337AE}"/>
              </a:ext>
            </a:extLst>
          </p:cNvPr>
          <p:cNvGraphicFramePr>
            <a:graphicFrameLocks noGrp="1"/>
          </p:cNvGraphicFramePr>
          <p:nvPr/>
        </p:nvGraphicFramePr>
        <p:xfrm>
          <a:off x="711199" y="1954852"/>
          <a:ext cx="3911601" cy="3590925"/>
        </p:xfrm>
        <a:graphic>
          <a:graphicData uri="http://schemas.openxmlformats.org/drawingml/2006/table">
            <a:tbl>
              <a:tblPr/>
              <a:tblGrid>
                <a:gridCol w="1170625">
                  <a:extLst>
                    <a:ext uri="{9D8B030D-6E8A-4147-A177-3AD203B41FA5}">
                      <a16:colId xmlns:a16="http://schemas.microsoft.com/office/drawing/2014/main" val="3919485500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399353412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3724522354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1761348033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2290216427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DNN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759139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RMSE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RMSLE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R2_score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57363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413.58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9078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449.92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368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454.84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832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455.41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25.68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4878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t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457.79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27.17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527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t-1 t+1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465.12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21.17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2969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468.06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92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base_2123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490.85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26.60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9788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origin + log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494.40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29.15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033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500.41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25.04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345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500.88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9446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509.75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217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524.74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26.29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45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waterlevel t-1 t+1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532.76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87537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log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613.79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43.35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38517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A2FF8F7-DC08-4E73-8E37-E13BE90B68CE}"/>
              </a:ext>
            </a:extLst>
          </p:cNvPr>
          <p:cNvSpPr/>
          <p:nvPr/>
        </p:nvSpPr>
        <p:spPr>
          <a:xfrm>
            <a:off x="711199" y="2398395"/>
            <a:ext cx="3911601" cy="179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E6AE7B-5185-4C33-ADA5-0A0C69DBDB65}"/>
              </a:ext>
            </a:extLst>
          </p:cNvPr>
          <p:cNvSpPr/>
          <p:nvPr/>
        </p:nvSpPr>
        <p:spPr>
          <a:xfrm>
            <a:off x="711199" y="3456708"/>
            <a:ext cx="3911601" cy="179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4FA9F-7E22-4547-ADB6-3FB64A66D1D7}"/>
              </a:ext>
            </a:extLst>
          </p:cNvPr>
          <p:cNvSpPr txBox="1"/>
          <p:nvPr/>
        </p:nvSpPr>
        <p:spPr>
          <a:xfrm>
            <a:off x="398462" y="137363"/>
            <a:ext cx="66119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결과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결과 분석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(models/3.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결과 분석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ipynb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563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9D69BA-2055-44BB-980A-1C5FC42F5CA5}"/>
              </a:ext>
            </a:extLst>
          </p:cNvPr>
          <p:cNvSpPr txBox="1"/>
          <p:nvPr/>
        </p:nvSpPr>
        <p:spPr>
          <a:xfrm>
            <a:off x="1492119" y="4520922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28.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예측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1175826" y="4854371"/>
            <a:ext cx="10333718" cy="166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성능이 좋았던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DNN_t-1 t+1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sz="16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DNN_t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+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x2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모델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정확도를 확인하기 위해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실제 유입량과 예측 값을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plot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하여 </a:t>
            </a:r>
            <a:b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비교해 보았다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원본 데이터를 그대로 넣는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base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모델의 예측 값도 비교를 위해 추가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대부분의 홍수사상번호에서 두 모델은 비슷한 성능을 보였지만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번과 같이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유입량이 크게 증가하는 </a:t>
            </a:r>
            <a:b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부분에서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 + x2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모델이 더 잘 예측하는 것을 확인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할 수 있었다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221B4B-8885-4AEF-8497-80EE92AA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43" y="1211036"/>
            <a:ext cx="5502991" cy="33101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7062A2-32EE-4F4B-B054-7789A0B5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685" y="1211036"/>
            <a:ext cx="5537945" cy="3310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F84F83-7638-4F25-BDE2-DAE8C04A7685}"/>
              </a:ext>
            </a:extLst>
          </p:cNvPr>
          <p:cNvSpPr txBox="1"/>
          <p:nvPr/>
        </p:nvSpPr>
        <p:spPr>
          <a:xfrm>
            <a:off x="7431738" y="4520922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29.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6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예측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F88E17D-AEB4-4C68-AC9C-EF46DE191632}"/>
              </a:ext>
            </a:extLst>
          </p:cNvPr>
          <p:cNvSpPr/>
          <p:nvPr/>
        </p:nvSpPr>
        <p:spPr>
          <a:xfrm>
            <a:off x="3676650" y="1373910"/>
            <a:ext cx="838200" cy="838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6249F2-14F4-4779-99DA-3C4AB5326F44}"/>
              </a:ext>
            </a:extLst>
          </p:cNvPr>
          <p:cNvSpPr/>
          <p:nvPr/>
        </p:nvSpPr>
        <p:spPr>
          <a:xfrm>
            <a:off x="9420224" y="1373909"/>
            <a:ext cx="981075" cy="981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782E7-9FC9-4FFD-AA9F-850C32BF2D3C}"/>
              </a:ext>
            </a:extLst>
          </p:cNvPr>
          <p:cNvSpPr txBox="1"/>
          <p:nvPr/>
        </p:nvSpPr>
        <p:spPr>
          <a:xfrm>
            <a:off x="398461" y="137363"/>
            <a:ext cx="62595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결과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결과 분석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(models/3.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결과 분석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ipynb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901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1157171" y="1759165"/>
            <a:ext cx="10301968" cy="1907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이전 실험을 통해 선택한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최적 모델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대해서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DNN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구조의 최적화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위해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Validation Set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선택한 후 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Validation Set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대해서 가장 예측력이 좋은 모델 구조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탐색하였다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실험 설계</a:t>
            </a: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61950" indent="-285750" algn="l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Validation Set 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이전 시계열 클러스터링 결과를 통해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번의 수위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가장 흐름이 비슷한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15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선택</a:t>
            </a:r>
            <a:endParaRPr lang="en-US" altLang="ko-KR" sz="14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61950" indent="-285750" algn="l">
              <a:lnSpc>
                <a:spcPct val="130000"/>
              </a:lnSpc>
              <a:buFontTx/>
              <a:buChar char="-"/>
            </a:pP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Structure List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: hidden layer / batch norm 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여부 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/ drop out 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여부</a:t>
            </a:r>
            <a:endParaRPr lang="en-US" altLang="ko-KR" sz="14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2868-A8C8-44E2-9731-63C50B2378CF}"/>
              </a:ext>
            </a:extLst>
          </p:cNvPr>
          <p:cNvSpPr txBox="1"/>
          <p:nvPr/>
        </p:nvSpPr>
        <p:spPr>
          <a:xfrm>
            <a:off x="398461" y="137363"/>
            <a:ext cx="62404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결과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구조 최적화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(models/4.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타겟 예측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ipynb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3026929-1EFC-4791-A941-81A6C2ACA8D3}"/>
              </a:ext>
            </a:extLst>
          </p:cNvPr>
          <p:cNvGrpSpPr/>
          <p:nvPr/>
        </p:nvGrpSpPr>
        <p:grpSpPr>
          <a:xfrm>
            <a:off x="2088580" y="3852849"/>
            <a:ext cx="8014839" cy="1587153"/>
            <a:chOff x="1408904" y="3429000"/>
            <a:chExt cx="8014839" cy="158715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9EA193B4-09AE-4EBE-883F-9864C1ABC852}"/>
                </a:ext>
              </a:extLst>
            </p:cNvPr>
            <p:cNvGrpSpPr/>
            <p:nvPr/>
          </p:nvGrpSpPr>
          <p:grpSpPr>
            <a:xfrm>
              <a:off x="1408904" y="3743325"/>
              <a:ext cx="4219575" cy="1272828"/>
              <a:chOff x="3935411" y="3199065"/>
              <a:chExt cx="4219575" cy="1272828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AB94049-E3CE-413E-87D5-6BB83FC75347}"/>
                  </a:ext>
                </a:extLst>
              </p:cNvPr>
              <p:cNvSpPr txBox="1"/>
              <p:nvPr/>
            </p:nvSpPr>
            <p:spPr>
              <a:xfrm>
                <a:off x="4365279" y="4199190"/>
                <a:ext cx="3359838" cy="272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rPr>
                  <a:t>그림</a:t>
                </a:r>
                <a:r>
                  <a:rPr lang="en-US" altLang="ko-KR" sz="1000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rPr>
                  <a:t>30. Structure List</a:t>
                </a:r>
              </a:p>
            </p:txBody>
          </p:sp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AFFECD53-106C-403E-80F5-59E03ABFAE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935411" y="3199065"/>
                <a:ext cx="4219575" cy="1000125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FE8D6D1-835A-4BC9-A240-C97F2DEE9F4E}"/>
                </a:ext>
              </a:extLst>
            </p:cNvPr>
            <p:cNvGrpSpPr/>
            <p:nvPr/>
          </p:nvGrpSpPr>
          <p:grpSpPr>
            <a:xfrm>
              <a:off x="6063905" y="3429000"/>
              <a:ext cx="3359838" cy="1587152"/>
              <a:chOff x="6063905" y="3429000"/>
              <a:chExt cx="3359838" cy="1587152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FAF6899-43A2-414D-B42B-3447AA2D2C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59750"/>
              <a:stretch/>
            </p:blipFill>
            <p:spPr>
              <a:xfrm>
                <a:off x="6338887" y="3429000"/>
                <a:ext cx="2809875" cy="127282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5B050CF-0424-4157-9F21-C6F1CA508DD0}"/>
                  </a:ext>
                </a:extLst>
              </p:cNvPr>
              <p:cNvSpPr txBox="1"/>
              <p:nvPr/>
            </p:nvSpPr>
            <p:spPr>
              <a:xfrm>
                <a:off x="6063905" y="4743449"/>
                <a:ext cx="3359838" cy="272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000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rPr>
                  <a:t>그림</a:t>
                </a:r>
                <a:r>
                  <a:rPr lang="en-US" altLang="ko-KR" sz="1000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rPr>
                  <a:t>31. Validation Set</a:t>
                </a:r>
                <a:r>
                  <a:rPr lang="ko-KR" altLang="en-US" sz="1000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rPr>
                  <a:t>에 대한 </a:t>
                </a:r>
                <a:r>
                  <a:rPr lang="en-US" altLang="ko-KR" sz="1000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rPr>
                  <a:t>RMSE </a:t>
                </a:r>
                <a:r>
                  <a:rPr lang="ko-KR" altLang="en-US" sz="1000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rPr>
                  <a:t>결과</a:t>
                </a:r>
                <a:endPara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endParaRP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3C75F8F-DC73-4572-89B1-BF6A52DBBFB1}"/>
              </a:ext>
            </a:extLst>
          </p:cNvPr>
          <p:cNvSpPr txBox="1"/>
          <p:nvPr/>
        </p:nvSpPr>
        <p:spPr>
          <a:xfrm>
            <a:off x="613682" y="5591239"/>
            <a:ext cx="10964636" cy="38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실험 결과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hidden layer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는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[0.2, 0.2]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사용하고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batch norm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drop out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모두를 사용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할 때 가장 성능이 좋게 나왔다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3926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860142" y="1458507"/>
            <a:ext cx="10964636" cy="2340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이전 실험 결과에 따른 최적 모델을 사용하여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타겟 홍수사상번호인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번을 예측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DNN / (29, 29, 1) / Drop Out : 0.5 / Batch Norm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사용</a:t>
            </a: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전처리 방법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Robust Scaler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+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제곱 데이터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+ t-1 t+1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사용</a:t>
            </a: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학습 방법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Loss Function : MSE, Adam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Optimizer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사용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Learning Rate : 0.01 / Epoch : 10,000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학습 결과 모델이 예측한 유입량은 다음과 같다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B94049-E3CE-413E-87D5-6BB83FC75347}"/>
              </a:ext>
            </a:extLst>
          </p:cNvPr>
          <p:cNvSpPr txBox="1"/>
          <p:nvPr/>
        </p:nvSpPr>
        <p:spPr>
          <a:xfrm>
            <a:off x="2621516" y="6095427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32.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유입량 예측과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EEAB2-C578-42F9-B63F-51E62DD335F9}"/>
              </a:ext>
            </a:extLst>
          </p:cNvPr>
          <p:cNvSpPr txBox="1"/>
          <p:nvPr/>
        </p:nvSpPr>
        <p:spPr>
          <a:xfrm>
            <a:off x="8182010" y="6231778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33.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예측치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2868-A8C8-44E2-9731-63C50B2378CF}"/>
              </a:ext>
            </a:extLst>
          </p:cNvPr>
          <p:cNvSpPr txBox="1"/>
          <p:nvPr/>
        </p:nvSpPr>
        <p:spPr>
          <a:xfrm>
            <a:off x="398461" y="137363"/>
            <a:ext cx="62404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결과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3)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타겟 예측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(models/4.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타겟 예측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ipynb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2F5297-1CB8-4803-8E58-E1AB35E97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49" y="4116081"/>
            <a:ext cx="6119829" cy="19780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A90100-8C17-4574-BCD1-2FE85EE41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999" y="3599758"/>
            <a:ext cx="2939859" cy="263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49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2989E-0D44-4883-B422-9B45D0A18375}"/>
              </a:ext>
            </a:extLst>
          </p:cNvPr>
          <p:cNvSpPr txBox="1"/>
          <p:nvPr/>
        </p:nvSpPr>
        <p:spPr>
          <a:xfrm>
            <a:off x="0" y="24726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감사합니다</a:t>
            </a:r>
            <a:r>
              <a:rPr lang="en-US" altLang="ko-KR" sz="4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!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0493D-BA1B-42A7-9A8A-9A285118B62B}"/>
              </a:ext>
            </a:extLst>
          </p:cNvPr>
          <p:cNvCxnSpPr>
            <a:cxnSpLocks/>
          </p:cNvCxnSpPr>
          <p:nvPr/>
        </p:nvCxnSpPr>
        <p:spPr>
          <a:xfrm>
            <a:off x="2915727" y="3640345"/>
            <a:ext cx="6366295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370EB7-77BB-45F0-BCE6-1FD30EA42279}"/>
              </a:ext>
            </a:extLst>
          </p:cNvPr>
          <p:cNvSpPr txBox="1"/>
          <p:nvPr/>
        </p:nvSpPr>
        <p:spPr>
          <a:xfrm>
            <a:off x="0" y="412342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홍수빅타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4E7970-B308-480F-ACFD-615808A72BE4}"/>
              </a:ext>
            </a:extLst>
          </p:cNvPr>
          <p:cNvSpPr/>
          <p:nvPr/>
        </p:nvSpPr>
        <p:spPr>
          <a:xfrm>
            <a:off x="1198880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30FE2-DBD9-4695-99FA-228B56B0D0CE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311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531305-4A40-AB40-9A29-D264E1833077}"/>
              </a:ext>
            </a:extLst>
          </p:cNvPr>
          <p:cNvSpPr/>
          <p:nvPr/>
        </p:nvSpPr>
        <p:spPr>
          <a:xfrm>
            <a:off x="0" y="1572006"/>
            <a:ext cx="3716273" cy="1462806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lvl="2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설명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257300" lvl="2" indent="-342900">
              <a:lnSpc>
                <a:spcPct val="150000"/>
              </a:lnSpc>
              <a:buAutoNum type="arabicParenR"/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632D6-6077-9C47-8AF6-0B4EB8B84A92}"/>
              </a:ext>
            </a:extLst>
          </p:cNvPr>
          <p:cNvSpPr txBox="1"/>
          <p:nvPr/>
        </p:nvSpPr>
        <p:spPr>
          <a:xfrm>
            <a:off x="315477" y="0"/>
            <a:ext cx="4696137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설명 및 </a:t>
            </a:r>
            <a:r>
              <a:rPr lang="en-US" altLang="ko-KR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 </a:t>
            </a:r>
          </a:p>
        </p:txBody>
      </p:sp>
      <p:cxnSp>
        <p:nvCxnSpPr>
          <p:cNvPr id="6" name="직선 연결선 8">
            <a:extLst>
              <a:ext uri="{FF2B5EF4-FFF2-40B4-BE49-F238E27FC236}">
                <a16:creationId xmlns:a16="http://schemas.microsoft.com/office/drawing/2014/main" id="{C4A0667B-FF3D-6A42-BA23-53C740B1AB41}"/>
              </a:ext>
            </a:extLst>
          </p:cNvPr>
          <p:cNvCxnSpPr>
            <a:cxnSpLocks/>
          </p:cNvCxnSpPr>
          <p:nvPr/>
        </p:nvCxnSpPr>
        <p:spPr>
          <a:xfrm>
            <a:off x="736554" y="1955613"/>
            <a:ext cx="0" cy="780260"/>
          </a:xfrm>
          <a:prstGeom prst="line">
            <a:avLst/>
          </a:prstGeom>
          <a:ln w="9525"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F35965E-E2B8-514C-958B-FD4B4080E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51"/>
          <a:stretch/>
        </p:blipFill>
        <p:spPr>
          <a:xfrm>
            <a:off x="6338887" y="0"/>
            <a:ext cx="5853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8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27FB027-95F7-484E-8BA3-C1EF3224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4" y="1521153"/>
            <a:ext cx="5163271" cy="125747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085FE18-1E50-1B47-97E8-00208DAC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4" y="3263033"/>
            <a:ext cx="8359321" cy="2107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9CFFE9-A688-1D43-8152-70BC6554943B}"/>
              </a:ext>
            </a:extLst>
          </p:cNvPr>
          <p:cNvSpPr txBox="1"/>
          <p:nvPr/>
        </p:nvSpPr>
        <p:spPr>
          <a:xfrm>
            <a:off x="398462" y="5772813"/>
            <a:ext cx="11218986" cy="78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유입량과 시간 데이터를 제외한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7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개의 변수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는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6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개의 데이터 집단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분할되어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총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48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개의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column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갖는다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평가 데이터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시간별 유입량 데이터를 예측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6BF1B-FDFD-46FA-8FB4-9BA67C955798}"/>
              </a:ext>
            </a:extLst>
          </p:cNvPr>
          <p:cNvSpPr txBox="1"/>
          <p:nvPr/>
        </p:nvSpPr>
        <p:spPr>
          <a:xfrm>
            <a:off x="398461" y="137363"/>
            <a:ext cx="88122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데이터 설명 및 </a:t>
            </a:r>
            <a:r>
              <a:rPr lang="en-US" altLang="ko-KR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EDA</a:t>
            </a: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1) 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주어진 데이터 설명 </a:t>
            </a:r>
            <a:r>
              <a:rPr lang="en-US" altLang="ko-KR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(EDA/</a:t>
            </a:r>
            <a:r>
              <a:rPr lang="en-US" altLang="ko-KR" sz="1600" dirty="0" err="1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hongsuEDA.ipynb</a:t>
            </a:r>
            <a:r>
              <a:rPr lang="en-US" altLang="ko-KR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74FC7D-EA98-4130-ACD8-7B9DF91F44F8}"/>
              </a:ext>
            </a:extLst>
          </p:cNvPr>
          <p:cNvGrpSpPr/>
          <p:nvPr/>
        </p:nvGrpSpPr>
        <p:grpSpPr>
          <a:xfrm>
            <a:off x="5943600" y="1320826"/>
            <a:ext cx="6076335" cy="1738303"/>
            <a:chOff x="5943600" y="1521153"/>
            <a:chExt cx="6076335" cy="173830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8CD85D-FA81-42E0-903F-4150682E284F}"/>
                </a:ext>
              </a:extLst>
            </p:cNvPr>
            <p:cNvSpPr txBox="1"/>
            <p:nvPr/>
          </p:nvSpPr>
          <p:spPr>
            <a:xfrm>
              <a:off x="5943600" y="1521153"/>
              <a:ext cx="5757456" cy="403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01_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제공 데이터</a:t>
              </a: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와 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02_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평가 데이터</a:t>
              </a: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로 구성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E12350-BFB8-42DC-BB21-89D9AE4A47C2}"/>
                </a:ext>
              </a:extLst>
            </p:cNvPr>
            <p:cNvSpPr txBox="1"/>
            <p:nvPr/>
          </p:nvSpPr>
          <p:spPr>
            <a:xfrm>
              <a:off x="5948517" y="2122285"/>
              <a:ext cx="6071418" cy="113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각 데이터는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홍수사상번호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,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시간 데이터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연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/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월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/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일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/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시간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), </a:t>
              </a:r>
              <a:b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</a:b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유역 평균 강수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,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강우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데이터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(A, B, C, D),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수위 데이터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(D, E),</a:t>
              </a:r>
            </a:p>
            <a:p>
              <a:pPr algn="l">
                <a:lnSpc>
                  <a:spcPct val="130000"/>
                </a:lnSpc>
              </a:pPr>
              <a:r>
                <a:rPr lang="en-US" altLang="ko-KR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+</a:t>
              </a: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 예측 </a:t>
              </a:r>
              <a:r>
                <a:rPr lang="en-US" altLang="ko-KR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column</a:t>
              </a: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에 해당되는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댐 유입량</a:t>
              </a: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으로 구성 </a:t>
              </a:r>
              <a:r>
                <a:rPr lang="en-US" altLang="ko-KR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 </a:t>
              </a:r>
              <a:endPara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B36023E-2F2A-408D-858B-4B125B2D6BF6}"/>
              </a:ext>
            </a:extLst>
          </p:cNvPr>
          <p:cNvSpPr txBox="1"/>
          <p:nvPr/>
        </p:nvSpPr>
        <p:spPr>
          <a:xfrm>
            <a:off x="1392660" y="2778628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프로젝트 설명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09D8C-9206-46AB-BD02-D48A315AD7EF}"/>
              </a:ext>
            </a:extLst>
          </p:cNvPr>
          <p:cNvSpPr txBox="1"/>
          <p:nvPr/>
        </p:nvSpPr>
        <p:spPr>
          <a:xfrm>
            <a:off x="2693643" y="5400822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76447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B6BF1B-FDFD-46FA-8FB4-9BA67C955798}"/>
              </a:ext>
            </a:extLst>
          </p:cNvPr>
          <p:cNvSpPr txBox="1"/>
          <p:nvPr/>
        </p:nvSpPr>
        <p:spPr>
          <a:xfrm>
            <a:off x="398461" y="137363"/>
            <a:ext cx="70786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데이터 설명 및 </a:t>
            </a:r>
            <a:r>
              <a:rPr lang="en-US" altLang="ko-KR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EDA</a:t>
            </a: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 EDA – 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데이터 </a:t>
            </a:r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plot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(EDA/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hongsuEDA.ipynb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61D6AC-CE9E-4221-A80D-B8051E44F9A1}"/>
              </a:ext>
            </a:extLst>
          </p:cNvPr>
          <p:cNvGrpSpPr/>
          <p:nvPr/>
        </p:nvGrpSpPr>
        <p:grpSpPr>
          <a:xfrm>
            <a:off x="1374298" y="1212310"/>
            <a:ext cx="9443404" cy="4027117"/>
            <a:chOff x="1062037" y="1212309"/>
            <a:chExt cx="10067926" cy="429344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5FF2CA5-F7DB-4B54-8F73-6BBE9D1B5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037" y="1212309"/>
              <a:ext cx="10067926" cy="39999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410101-D121-4CFA-8E9E-14539C1136C4}"/>
                </a:ext>
              </a:extLst>
            </p:cNvPr>
            <p:cNvSpPr txBox="1"/>
            <p:nvPr/>
          </p:nvSpPr>
          <p:spPr>
            <a:xfrm>
              <a:off x="4416081" y="5213237"/>
              <a:ext cx="3359838" cy="292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3.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홍수사상번호 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1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과 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2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의 데이터 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plot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072DD30-BBA0-4C04-9E62-47120967D95D}"/>
              </a:ext>
            </a:extLst>
          </p:cNvPr>
          <p:cNvSpPr txBox="1"/>
          <p:nvPr/>
        </p:nvSpPr>
        <p:spPr>
          <a:xfrm>
            <a:off x="1374298" y="5353599"/>
            <a:ext cx="9796623" cy="1063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별로 데이터를 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plot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해 보았을 때 위와 같이 나왔으며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다음과 같은 정보를 알 수 있다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데이터집단 별 차이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는 거의 존재하지 않는다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움직임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유입량의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움직임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매우 비슷하다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6D3B1E-B3CE-4DB3-BEB7-47D53BFA0DC0}"/>
              </a:ext>
            </a:extLst>
          </p:cNvPr>
          <p:cNvSpPr/>
          <p:nvPr/>
        </p:nvSpPr>
        <p:spPr>
          <a:xfrm>
            <a:off x="8483600" y="1212310"/>
            <a:ext cx="1136650" cy="375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799567-9B40-4651-95C9-E50FD989EB68}"/>
              </a:ext>
            </a:extLst>
          </p:cNvPr>
          <p:cNvSpPr/>
          <p:nvPr/>
        </p:nvSpPr>
        <p:spPr>
          <a:xfrm>
            <a:off x="1435100" y="1212310"/>
            <a:ext cx="1239520" cy="375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84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B6BF1B-FDFD-46FA-8FB4-9BA67C955798}"/>
              </a:ext>
            </a:extLst>
          </p:cNvPr>
          <p:cNvSpPr txBox="1"/>
          <p:nvPr/>
        </p:nvSpPr>
        <p:spPr>
          <a:xfrm>
            <a:off x="398462" y="137363"/>
            <a:ext cx="71834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데이터 설명 및 </a:t>
            </a:r>
            <a:r>
              <a:rPr lang="en-US" altLang="ko-KR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EDA</a:t>
            </a: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 EDA – 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데이터</a:t>
            </a:r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shift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(EDA/</a:t>
            </a:r>
            <a:r>
              <a:rPr lang="en-US" altLang="ko-KR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data</a:t>
            </a:r>
            <a:r>
              <a:rPr lang="ko-KR" altLang="en-US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shift</a:t>
            </a:r>
            <a:r>
              <a:rPr lang="ko-KR" altLang="en-US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&amp;</a:t>
            </a:r>
            <a:r>
              <a:rPr lang="ko-KR" altLang="en-US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x^2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.</a:t>
            </a: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ipynb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E1DDBF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27764E-65F3-429E-A568-4DD6B666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2" y="1413755"/>
            <a:ext cx="2597517" cy="48307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42467B-3FC3-4D66-B71A-2BC219327FFF}"/>
              </a:ext>
            </a:extLst>
          </p:cNvPr>
          <p:cNvSpPr txBox="1"/>
          <p:nvPr/>
        </p:nvSpPr>
        <p:spPr>
          <a:xfrm>
            <a:off x="398461" y="6244463"/>
            <a:ext cx="2597517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4.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9DDBD-F87D-413A-82B4-BE81AF427AC9}"/>
              </a:ext>
            </a:extLst>
          </p:cNvPr>
          <p:cNvSpPr txBox="1"/>
          <p:nvPr/>
        </p:nvSpPr>
        <p:spPr>
          <a:xfrm>
            <a:off x="3287382" y="1226190"/>
            <a:ext cx="8716660" cy="146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만 분리하여 보았을 때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4)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움직임이 매우 비슷한 것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볼 수 있었다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또한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유입량이 </a:t>
            </a:r>
            <a:b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데이터를 약간 선행하는 것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처럼 보이기 때문에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shift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진행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하고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heatmap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살펴 보았다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 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대부분의 변수에서 </a:t>
            </a:r>
            <a:r>
              <a:rPr lang="en-US" altLang="ko-KR" sz="14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shitft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진행하였을 때 유입량과의 상관계수가 증가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하는 것을 확인할 수 있었다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 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대부분의 홍수사상번호에서 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상관계수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가 매우 높게 나오지만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21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번과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23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번은 낮게 나온다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-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5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번은 수위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(D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값이 모두 동일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하게 나오고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9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번은 수위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(D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상관계수가 매우 다르다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A1E82EF-8BA5-4E0F-BB54-59707699FFF6}"/>
              </a:ext>
            </a:extLst>
          </p:cNvPr>
          <p:cNvGrpSpPr/>
          <p:nvPr/>
        </p:nvGrpSpPr>
        <p:grpSpPr>
          <a:xfrm>
            <a:off x="3478212" y="2786174"/>
            <a:ext cx="6437313" cy="3966899"/>
            <a:chOff x="3287381" y="2020086"/>
            <a:chExt cx="6433228" cy="44987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76E616-B846-4A58-BD90-948798C6C8A2}"/>
                </a:ext>
              </a:extLst>
            </p:cNvPr>
            <p:cNvGrpSpPr/>
            <p:nvPr/>
          </p:nvGrpSpPr>
          <p:grpSpPr>
            <a:xfrm>
              <a:off x="3287381" y="2020086"/>
              <a:ext cx="6433228" cy="4165066"/>
              <a:chOff x="3287381" y="2020086"/>
              <a:chExt cx="6433228" cy="416506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CA5D27C-1702-4C79-9315-04608E11CA64}"/>
                  </a:ext>
                </a:extLst>
              </p:cNvPr>
              <p:cNvGrpSpPr/>
              <p:nvPr/>
            </p:nvGrpSpPr>
            <p:grpSpPr>
              <a:xfrm>
                <a:off x="3287381" y="2020087"/>
                <a:ext cx="3216615" cy="4165065"/>
                <a:chOff x="583225" y="1164827"/>
                <a:chExt cx="4307840" cy="5578049"/>
              </a:xfrm>
            </p:grpSpPr>
            <p:pic>
              <p:nvPicPr>
                <p:cNvPr id="14" name="Picture 10" descr="Chart, calendar&#10;&#10;Description automatically generated">
                  <a:extLst>
                    <a:ext uri="{FF2B5EF4-FFF2-40B4-BE49-F238E27FC236}">
                      <a16:creationId xmlns:a16="http://schemas.microsoft.com/office/drawing/2014/main" id="{D4E467E3-2DE0-40BF-983B-A0745FFC43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3701"/>
                <a:stretch/>
              </p:blipFill>
              <p:spPr>
                <a:xfrm>
                  <a:off x="583225" y="1649457"/>
                  <a:ext cx="4307840" cy="5093419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3215D1-EA7F-4270-B9CD-43E560C5B495}"/>
                    </a:ext>
                  </a:extLst>
                </p:cNvPr>
                <p:cNvSpPr txBox="1"/>
                <p:nvPr/>
              </p:nvSpPr>
              <p:spPr>
                <a:xfrm>
                  <a:off x="1006726" y="1164827"/>
                  <a:ext cx="3460831" cy="4443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sz="1100" dirty="0">
                      <a:solidFill>
                        <a:srgbClr val="E1DDBF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shift </a:t>
                  </a:r>
                  <a:r>
                    <a:rPr lang="ko-KR" altLang="en-US" sz="1100" dirty="0" err="1">
                      <a:solidFill>
                        <a:srgbClr val="E1DDBF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미적용</a:t>
                  </a:r>
                  <a:endParaRPr lang="en-KR" sz="1100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BC9FF-99AB-4CC2-829A-F6D060FC76D6}"/>
                  </a:ext>
                </a:extLst>
              </p:cNvPr>
              <p:cNvGrpSpPr/>
              <p:nvPr/>
            </p:nvGrpSpPr>
            <p:grpSpPr>
              <a:xfrm>
                <a:off x="6503994" y="2020086"/>
                <a:ext cx="3216615" cy="4165066"/>
                <a:chOff x="6503994" y="2020086"/>
                <a:chExt cx="3216615" cy="4165066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18C45A-563E-4DDD-AB03-C222E29B1C18}"/>
                    </a:ext>
                  </a:extLst>
                </p:cNvPr>
                <p:cNvSpPr txBox="1"/>
                <p:nvPr/>
              </p:nvSpPr>
              <p:spPr>
                <a:xfrm>
                  <a:off x="6820219" y="2020086"/>
                  <a:ext cx="2584162" cy="3318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sz="1100" dirty="0">
                      <a:solidFill>
                        <a:srgbClr val="E1DDBF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shift(1) </a:t>
                  </a:r>
                  <a:r>
                    <a:rPr lang="ko-KR" altLang="en-US" sz="1100" dirty="0">
                      <a:solidFill>
                        <a:srgbClr val="E1DDBF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적용</a:t>
                  </a:r>
                  <a:endParaRPr lang="en-KR" sz="1100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endParaRPr>
                </a:p>
              </p:txBody>
            </p:sp>
            <p:pic>
              <p:nvPicPr>
                <p:cNvPr id="27" name="Picture 10" descr="Chart, calendar&#10;&#10;Description automatically generated">
                  <a:extLst>
                    <a:ext uri="{FF2B5EF4-FFF2-40B4-BE49-F238E27FC236}">
                      <a16:creationId xmlns:a16="http://schemas.microsoft.com/office/drawing/2014/main" id="{F80DF5AF-BFE6-4260-B404-9770253D3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701"/>
                <a:stretch/>
              </p:blipFill>
              <p:spPr>
                <a:xfrm>
                  <a:off x="6503994" y="2381954"/>
                  <a:ext cx="3216615" cy="3803198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15534D-2896-4445-A4F8-63C74E8543DD}"/>
                </a:ext>
              </a:extLst>
            </p:cNvPr>
            <p:cNvSpPr txBox="1"/>
            <p:nvPr/>
          </p:nvSpPr>
          <p:spPr>
            <a:xfrm>
              <a:off x="5205237" y="6207679"/>
              <a:ext cx="2597517" cy="311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5.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유입량과 변수 상관계수</a:t>
              </a:r>
              <a:endPara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7DAE9E-0797-4C10-83D1-39383BCC1E68}"/>
              </a:ext>
            </a:extLst>
          </p:cNvPr>
          <p:cNvSpPr/>
          <p:nvPr/>
        </p:nvSpPr>
        <p:spPr>
          <a:xfrm>
            <a:off x="5397286" y="5451475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4324A6-3160-4692-B90E-1794F6632ACF}"/>
              </a:ext>
            </a:extLst>
          </p:cNvPr>
          <p:cNvSpPr/>
          <p:nvPr/>
        </p:nvSpPr>
        <p:spPr>
          <a:xfrm>
            <a:off x="5397286" y="5689014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DF41D-60BE-41D5-B1A9-EA23EFD5A456}"/>
              </a:ext>
            </a:extLst>
          </p:cNvPr>
          <p:cNvSpPr/>
          <p:nvPr/>
        </p:nvSpPr>
        <p:spPr>
          <a:xfrm>
            <a:off x="8574666" y="5451475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BBB5EB-05BC-4A7B-8C9F-5F0B16F38C2F}"/>
              </a:ext>
            </a:extLst>
          </p:cNvPr>
          <p:cNvSpPr/>
          <p:nvPr/>
        </p:nvSpPr>
        <p:spPr>
          <a:xfrm>
            <a:off x="8574666" y="5689014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1402A41-67F0-4326-A175-92341BD34659}"/>
              </a:ext>
            </a:extLst>
          </p:cNvPr>
          <p:cNvSpPr/>
          <p:nvPr/>
        </p:nvSpPr>
        <p:spPr>
          <a:xfrm>
            <a:off x="5755483" y="3601429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AAA5424-7A7C-48D5-8ED5-F17382CAECF2}"/>
              </a:ext>
            </a:extLst>
          </p:cNvPr>
          <p:cNvSpPr/>
          <p:nvPr/>
        </p:nvSpPr>
        <p:spPr>
          <a:xfrm>
            <a:off x="5755483" y="4064853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05FE21-1D56-4116-8C61-BBDA38D8CEFB}"/>
              </a:ext>
            </a:extLst>
          </p:cNvPr>
          <p:cNvSpPr/>
          <p:nvPr/>
        </p:nvSpPr>
        <p:spPr>
          <a:xfrm>
            <a:off x="8933655" y="3601429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519EB34-84CD-4BF6-98DF-61CFF4EC1BA4}"/>
              </a:ext>
            </a:extLst>
          </p:cNvPr>
          <p:cNvSpPr/>
          <p:nvPr/>
        </p:nvSpPr>
        <p:spPr>
          <a:xfrm>
            <a:off x="8933655" y="4064853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99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B6BF1B-FDFD-46FA-8FB4-9BA67C955798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데이터 설명 및 </a:t>
            </a:r>
            <a:r>
              <a:rPr lang="en-US" altLang="ko-KR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EDA</a:t>
            </a: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 EDA – </a:t>
            </a:r>
            <a:r>
              <a:rPr lang="ko-KR" altLang="en-US" sz="2800" dirty="0" err="1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특이값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F3EA4C-8822-4993-A799-4A4378179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61"/>
          <a:stretch/>
        </p:blipFill>
        <p:spPr>
          <a:xfrm>
            <a:off x="810191" y="2149891"/>
            <a:ext cx="1875543" cy="28973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9F69DE-765B-47ED-B3AF-434D1D83A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17" r="399"/>
          <a:stretch/>
        </p:blipFill>
        <p:spPr>
          <a:xfrm>
            <a:off x="3465608" y="2166058"/>
            <a:ext cx="1815908" cy="28973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6D049F-70D6-4428-AD66-F85D2E7A3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637" y="1300161"/>
            <a:ext cx="3686175" cy="23145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4C7C53-3F8F-4AB4-8787-2503644FC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637" y="4090987"/>
            <a:ext cx="3657600" cy="22574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6BCC523-7FC6-4F1B-8BF7-1AEBE35EE939}"/>
              </a:ext>
            </a:extLst>
          </p:cNvPr>
          <p:cNvSpPr txBox="1"/>
          <p:nvPr/>
        </p:nvSpPr>
        <p:spPr>
          <a:xfrm>
            <a:off x="449203" y="5082514"/>
            <a:ext cx="2597517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6. 5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(D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E22F64-7033-4514-A382-1533094655D0}"/>
              </a:ext>
            </a:extLst>
          </p:cNvPr>
          <p:cNvSpPr txBox="1"/>
          <p:nvPr/>
        </p:nvSpPr>
        <p:spPr>
          <a:xfrm>
            <a:off x="3074803" y="5082514"/>
            <a:ext cx="2597517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7. 9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(D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1CC560-CB2C-40DA-8F95-8B4D030518BD}"/>
              </a:ext>
            </a:extLst>
          </p:cNvPr>
          <p:cNvSpPr txBox="1"/>
          <p:nvPr/>
        </p:nvSpPr>
        <p:spPr>
          <a:xfrm>
            <a:off x="7154678" y="3614736"/>
            <a:ext cx="2597517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8. 21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유입량과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B50488-FF9F-45D0-A94C-66F312FB95FB}"/>
              </a:ext>
            </a:extLst>
          </p:cNvPr>
          <p:cNvSpPr txBox="1"/>
          <p:nvPr/>
        </p:nvSpPr>
        <p:spPr>
          <a:xfrm>
            <a:off x="7168965" y="6348412"/>
            <a:ext cx="2597517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9. 23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유입량과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227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3F53BC-3531-47E4-AB1B-4E80DBBC5E0A}"/>
              </a:ext>
            </a:extLst>
          </p:cNvPr>
          <p:cNvGrpSpPr/>
          <p:nvPr/>
        </p:nvGrpSpPr>
        <p:grpSpPr>
          <a:xfrm>
            <a:off x="6567913" y="1467556"/>
            <a:ext cx="4098567" cy="4088384"/>
            <a:chOff x="6214798" y="1467556"/>
            <a:chExt cx="4098567" cy="408838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3CF0A2D-2C84-4631-A71D-7DA81BB27502}"/>
                </a:ext>
              </a:extLst>
            </p:cNvPr>
            <p:cNvGrpSpPr/>
            <p:nvPr/>
          </p:nvGrpSpPr>
          <p:grpSpPr>
            <a:xfrm>
              <a:off x="6214798" y="1939368"/>
              <a:ext cx="4098567" cy="3616572"/>
              <a:chOff x="6214798" y="1939368"/>
              <a:chExt cx="4098567" cy="3616572"/>
            </a:xfrm>
          </p:grpSpPr>
          <p:pic>
            <p:nvPicPr>
              <p:cNvPr id="15" name="Picture 14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CC7193C2-B9E6-C84A-BBB0-07AC0E6D9D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14798" y="3727140"/>
                <a:ext cx="4098567" cy="1828800"/>
              </a:xfrm>
              <a:prstGeom prst="rect">
                <a:avLst/>
              </a:prstGeom>
            </p:spPr>
          </p:pic>
          <p:pic>
            <p:nvPicPr>
              <p:cNvPr id="11" name="Picture 10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6B629842-C613-A948-8754-29DE3798C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4798" y="1939368"/>
                <a:ext cx="4098567" cy="182879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A3A7031-354A-C64A-867A-E32513E8ABF5}"/>
                    </a:ext>
                  </a:extLst>
                </p:cNvPr>
                <p:cNvSpPr txBox="1"/>
                <p:nvPr/>
              </p:nvSpPr>
              <p:spPr>
                <a:xfrm>
                  <a:off x="6988333" y="1467556"/>
                  <a:ext cx="2551495" cy="460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E1DDBF"/>
                          </a:solidFill>
                          <a:latin typeface="Cambria Math" panose="02040503050406030204" pitchFamily="18" charset="0"/>
                          <a:ea typeface="Microsoft GothicNeo Light" panose="020B0503020000020004" pitchFamily="34" charset="-127"/>
                          <a:cs typeface="Microsoft GothicNeo Light" panose="020B0503020000020004" pitchFamily="34" charset="-127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sz="2000" b="0" dirty="0">
                      <a:solidFill>
                        <a:srgbClr val="4C83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 변환 적용</a:t>
                  </a:r>
                  <a:endParaRPr lang="en-US" sz="2000" b="0" dirty="0">
                    <a:solidFill>
                      <a:srgbClr val="4C83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A3A7031-354A-C64A-867A-E32513E8A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8333" y="1467556"/>
                  <a:ext cx="2551495" cy="460575"/>
                </a:xfrm>
                <a:prstGeom prst="rect">
                  <a:avLst/>
                </a:prstGeom>
                <a:blipFill>
                  <a:blip r:embed="rId5"/>
                  <a:stretch>
                    <a:fillRect b="-22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CFDEF-518A-4C6D-9451-571A1D3D27E6}"/>
                  </a:ext>
                </a:extLst>
              </p:cNvPr>
              <p:cNvSpPr txBox="1"/>
              <p:nvPr/>
            </p:nvSpPr>
            <p:spPr>
              <a:xfrm>
                <a:off x="398462" y="137363"/>
                <a:ext cx="6281012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 데이터 설명 및 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EDA</a:t>
                </a:r>
              </a:p>
              <a:p>
                <a:r>
                  <a:rPr lang="en-US" altLang="ko-KR" sz="2800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2) EDA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800" b="0" dirty="0">
                    <a:solidFill>
                      <a:srgbClr val="4C83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rPr>
                  <a:t> </a:t>
                </a:r>
                <a:r>
                  <a:rPr lang="ko-KR" altLang="en-US" sz="2800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변환 </a:t>
                </a:r>
                <a:r>
                  <a:rPr lang="en-US" altLang="ko-KR" sz="1600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(EDA/data</a:t>
                </a:r>
                <a:r>
                  <a:rPr lang="ko-KR" altLang="en-US" sz="1600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 </a:t>
                </a:r>
                <a:r>
                  <a:rPr lang="en-US" altLang="ko-KR" sz="1600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shift</a:t>
                </a:r>
                <a:r>
                  <a:rPr lang="ko-KR" altLang="en-US" sz="1600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 </a:t>
                </a:r>
                <a:r>
                  <a:rPr lang="en-US" altLang="ko-KR" sz="1600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&amp;</a:t>
                </a:r>
                <a:r>
                  <a:rPr lang="ko-KR" altLang="en-US" sz="1600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 </a:t>
                </a:r>
                <a:r>
                  <a:rPr lang="en-US" altLang="ko-KR" sz="1600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x^2.ipynb)</a:t>
                </a:r>
                <a:endParaRPr lang="ko-KR" altLang="en-US" sz="2800" dirty="0">
                  <a:solidFill>
                    <a:srgbClr val="E1DDBF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Microsoft GothicNeo Light" panose="020B0503020000020004" pitchFamily="34" charset="-127"/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CFDEF-518A-4C6D-9451-571A1D3D2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2" y="137363"/>
                <a:ext cx="6281012" cy="800219"/>
              </a:xfrm>
              <a:prstGeom prst="rect">
                <a:avLst/>
              </a:prstGeom>
              <a:blipFill>
                <a:blip r:embed="rId6"/>
                <a:stretch>
                  <a:fillRect l="-1940" t="-3817" b="-213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19CA707-D52A-433D-A8D8-32308F026A9E}"/>
              </a:ext>
            </a:extLst>
          </p:cNvPr>
          <p:cNvSpPr txBox="1"/>
          <p:nvPr/>
        </p:nvSpPr>
        <p:spPr>
          <a:xfrm>
            <a:off x="1903255" y="5555940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10.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 scatter plot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680C08-A4E4-451D-9639-0EA720D4E8E6}"/>
              </a:ext>
            </a:extLst>
          </p:cNvPr>
          <p:cNvSpPr txBox="1"/>
          <p:nvPr/>
        </p:nvSpPr>
        <p:spPr>
          <a:xfrm>
            <a:off x="6968497" y="5555940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11.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^2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 scatter plot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454582DB-215C-4AB7-8461-526B2A1A0F9D}"/>
              </a:ext>
            </a:extLst>
          </p:cNvPr>
          <p:cNvGrpSpPr/>
          <p:nvPr/>
        </p:nvGrpSpPr>
        <p:grpSpPr>
          <a:xfrm>
            <a:off x="1525521" y="1459928"/>
            <a:ext cx="4076700" cy="4087064"/>
            <a:chOff x="1071382" y="1459928"/>
            <a:chExt cx="4076700" cy="4087064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583F046C-88CC-4AD9-8ADA-D654C037BC69}"/>
                </a:ext>
              </a:extLst>
            </p:cNvPr>
            <p:cNvGrpSpPr/>
            <p:nvPr/>
          </p:nvGrpSpPr>
          <p:grpSpPr>
            <a:xfrm>
              <a:off x="1071382" y="1939369"/>
              <a:ext cx="4076700" cy="3607623"/>
              <a:chOff x="1071382" y="1939369"/>
              <a:chExt cx="4076700" cy="3607623"/>
            </a:xfrm>
          </p:grpSpPr>
          <p:pic>
            <p:nvPicPr>
              <p:cNvPr id="28" name="Picture 1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DFB16ADD-4319-4763-9BEC-0FF439A251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4"/>
              <a:stretch/>
            </p:blipFill>
            <p:spPr>
              <a:xfrm>
                <a:off x="1071382" y="3718192"/>
                <a:ext cx="4076700" cy="1828800"/>
              </a:xfrm>
              <a:prstGeom prst="rect">
                <a:avLst/>
              </a:prstGeom>
            </p:spPr>
          </p:pic>
          <p:pic>
            <p:nvPicPr>
              <p:cNvPr id="29" name="Picture 8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D252ABA9-A5E9-4A1A-B127-9792A2524A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382" y="1939369"/>
                <a:ext cx="4076700" cy="18288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8F4243D-6B2F-41E3-A967-E0AD4FB46045}"/>
                    </a:ext>
                  </a:extLst>
                </p:cNvPr>
                <p:cNvSpPr txBox="1"/>
                <p:nvPr/>
              </p:nvSpPr>
              <p:spPr>
                <a:xfrm>
                  <a:off x="1822067" y="1459928"/>
                  <a:ext cx="2551495" cy="460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E1DDBF"/>
                          </a:solidFill>
                          <a:latin typeface="Cambria Math" panose="02040503050406030204" pitchFamily="18" charset="0"/>
                          <a:ea typeface="Microsoft GothicNeo Light" panose="020B0503020000020004" pitchFamily="34" charset="-127"/>
                          <a:cs typeface="Microsoft GothicNeo Light" panose="020B0503020000020004" pitchFamily="34" charset="-127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sz="2000" b="0" dirty="0">
                      <a:solidFill>
                        <a:srgbClr val="4C83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 변환 </a:t>
                  </a:r>
                  <a:r>
                    <a:rPr lang="ko-KR" altLang="en-US" sz="2000" b="0" dirty="0" err="1">
                      <a:solidFill>
                        <a:srgbClr val="4C83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미적용</a:t>
                  </a:r>
                  <a:endParaRPr lang="en-US" sz="2000" b="0" dirty="0">
                    <a:solidFill>
                      <a:srgbClr val="4C83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44EB5B-F984-2049-AC00-4B51E01A7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067" y="1459928"/>
                  <a:ext cx="2551495" cy="460575"/>
                </a:xfrm>
                <a:prstGeom prst="rect">
                  <a:avLst/>
                </a:prstGeom>
                <a:blipFill>
                  <a:blip r:embed="rId9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949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531305-4A40-AB40-9A29-D264E1833077}"/>
              </a:ext>
            </a:extLst>
          </p:cNvPr>
          <p:cNvSpPr/>
          <p:nvPr/>
        </p:nvSpPr>
        <p:spPr>
          <a:xfrm>
            <a:off x="0" y="1210055"/>
            <a:ext cx="4165600" cy="3318401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</a:t>
            </a: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Evaluation Metrics 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3)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클러스터링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4)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래깅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배깅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5)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 변환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6) 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제곱 값 추가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7) 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실험 설계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632D6-6077-9C47-8AF6-0B4EB8B84A92}"/>
              </a:ext>
            </a:extLst>
          </p:cNvPr>
          <p:cNvSpPr txBox="1"/>
          <p:nvPr/>
        </p:nvSpPr>
        <p:spPr>
          <a:xfrm>
            <a:off x="315478" y="0"/>
            <a:ext cx="2449902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실험 설계</a:t>
            </a:r>
            <a:endParaRPr lang="en-US" altLang="ko-KR" sz="3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8">
            <a:extLst>
              <a:ext uri="{FF2B5EF4-FFF2-40B4-BE49-F238E27FC236}">
                <a16:creationId xmlns:a16="http://schemas.microsoft.com/office/drawing/2014/main" id="{C4A0667B-FF3D-6A42-BA23-53C740B1AB41}"/>
              </a:ext>
            </a:extLst>
          </p:cNvPr>
          <p:cNvCxnSpPr>
            <a:cxnSpLocks/>
          </p:cNvCxnSpPr>
          <p:nvPr/>
        </p:nvCxnSpPr>
        <p:spPr>
          <a:xfrm>
            <a:off x="736554" y="1611248"/>
            <a:ext cx="0" cy="2626923"/>
          </a:xfrm>
          <a:prstGeom prst="line">
            <a:avLst/>
          </a:prstGeom>
          <a:ln w="9525"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5C170BD-BF7E-4DB2-83F4-3E38A8BD5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51"/>
          <a:stretch/>
        </p:blipFill>
        <p:spPr>
          <a:xfrm>
            <a:off x="6338887" y="0"/>
            <a:ext cx="5853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C837A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solidFill>
              <a:srgbClr val="4C837A"/>
            </a:solidFill>
            <a:latin typeface="Microsoft GothicNeo Light" panose="020B0503020000020004" pitchFamily="34" charset="-127"/>
            <a:ea typeface="Microsoft GothicNeo Light" panose="020B0503020000020004" pitchFamily="34" charset="-127"/>
            <a:cs typeface="Microsoft GothicNeo Light" panose="020B05030200000200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2437</Words>
  <Application>Microsoft Office PowerPoint</Application>
  <PresentationFormat>와이드스크린</PresentationFormat>
  <Paragraphs>342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Arial</vt:lpstr>
      <vt:lpstr>에스코어 드림 4 Regular</vt:lpstr>
      <vt:lpstr>Cambria Math</vt:lpstr>
      <vt:lpstr>에스코어 드림 5 Medium</vt:lpstr>
      <vt:lpstr>Courier New</vt:lpstr>
      <vt:lpstr>함초롬돋움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다인</dc:creator>
  <cp:lastModifiedBy>김상회</cp:lastModifiedBy>
  <cp:revision>25</cp:revision>
  <dcterms:created xsi:type="dcterms:W3CDTF">2021-08-19T02:55:30Z</dcterms:created>
  <dcterms:modified xsi:type="dcterms:W3CDTF">2021-09-10T06:51:01Z</dcterms:modified>
</cp:coreProperties>
</file>